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78" r:id="rId3"/>
    <p:sldId id="323" r:id="rId4"/>
    <p:sldId id="300" r:id="rId5"/>
    <p:sldId id="312" r:id="rId6"/>
    <p:sldId id="335" r:id="rId7"/>
    <p:sldId id="341" r:id="rId8"/>
    <p:sldId id="344" r:id="rId9"/>
    <p:sldId id="343" r:id="rId10"/>
    <p:sldId id="342" r:id="rId11"/>
    <p:sldId id="316" r:id="rId12"/>
    <p:sldId id="309" r:id="rId13"/>
    <p:sldId id="277" r:id="rId14"/>
    <p:sldId id="293" r:id="rId15"/>
    <p:sldId id="305" r:id="rId16"/>
    <p:sldId id="315" r:id="rId17"/>
    <p:sldId id="331" r:id="rId18"/>
    <p:sldId id="332" r:id="rId19"/>
    <p:sldId id="311" r:id="rId20"/>
    <p:sldId id="340" r:id="rId21"/>
    <p:sldId id="314" r:id="rId22"/>
    <p:sldId id="338" r:id="rId23"/>
    <p:sldId id="339" r:id="rId24"/>
    <p:sldId id="333" r:id="rId25"/>
    <p:sldId id="334" r:id="rId26"/>
    <p:sldId id="337" r:id="rId27"/>
    <p:sldId id="304" r:id="rId28"/>
    <p:sldId id="292" r:id="rId29"/>
    <p:sldId id="345" r:id="rId30"/>
    <p:sldId id="29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E8E8E8"/>
    <a:srgbClr val="96D1CF"/>
    <a:srgbClr val="AF9F96"/>
    <a:srgbClr val="FF4B4B"/>
    <a:srgbClr val="A46542"/>
    <a:srgbClr val="5E3A26"/>
    <a:srgbClr val="FF6600"/>
    <a:srgbClr val="FF517C"/>
    <a:srgbClr val="A19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4239" autoAdjust="0"/>
  </p:normalViewPr>
  <p:slideViewPr>
    <p:cSldViewPr snapToGrid="0">
      <p:cViewPr varScale="1">
        <p:scale>
          <a:sx n="92" d="100"/>
          <a:sy n="92" d="100"/>
        </p:scale>
        <p:origin x="332" y="44"/>
      </p:cViewPr>
      <p:guideLst>
        <p:guide orient="horz" pos="414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7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77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8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079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0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31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4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34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86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55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52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3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07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338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46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8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65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3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92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231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222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29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985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38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7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edia.co.kr/servic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tudio?gclid=CjwKCAjw0a-SBhBkEiwApljU0pX7Bx9tIN7zPHI6E5jNHmLfMqkAS6CicHJWwjjtHVzs3qDHgbsbshoCiJ8QAvD_BwE&amp;gclsrc=aw.ds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hyperlink" Target="https://dialogflow.cloud.goog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nosmk.khealth.or.kr/nsk/user/extra/ntcc/262/service/healthServiceSearch/jsp/LayOutPage.do" TargetMode="External"/><Relationship Id="rId3" Type="http://schemas.openxmlformats.org/officeDocument/2006/relationships/hyperlink" Target="https://health.chosun.com/site/data/html_dir/2020/03/03/2020030301606.html" TargetMode="External"/><Relationship Id="rId7" Type="http://schemas.openxmlformats.org/officeDocument/2006/relationships/hyperlink" Target="https://www.msdmanuals.com/ko-kr/%ED%99%88/%ED%8A%B9%EB%B3%84-%EC%A3%BC%EC%A0%9C/%ED%9D%A1%EC%97%B0/%EA%B8%88%EC%97%B0" TargetMode="External"/><Relationship Id="rId12" Type="http://schemas.openxmlformats.org/officeDocument/2006/relationships/hyperlink" Target="http://mdon.co.kr/mobile/article.html?no=32373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edworld.co.kr/news/articleView.html?idxno=200796" TargetMode="External"/><Relationship Id="rId11" Type="http://schemas.openxmlformats.org/officeDocument/2006/relationships/hyperlink" Target="http://kormedi.com/1202682/%EB%8B%B4%EB%B0%B0-%EB%81%8A%EC%9C%BC%EB%A0%A4%EB%A9%B4-%EC%9A%B4%EB%8F%99%EC%9D%84-%ED%95%B4%EB%9D%BC/" TargetMode="External"/><Relationship Id="rId5" Type="http://schemas.openxmlformats.org/officeDocument/2006/relationships/hyperlink" Target="https://www.cdc.gov/tobacco/features/new-year/korean/index.html" TargetMode="External"/><Relationship Id="rId10" Type="http://schemas.openxmlformats.org/officeDocument/2006/relationships/hyperlink" Target="https://www.nosmokeguide.go.kr/index.do" TargetMode="External"/><Relationship Id="rId4" Type="http://schemas.openxmlformats.org/officeDocument/2006/relationships/hyperlink" Target="http://www.samsunghospital.com/home/healthInfo/content/contenView.do?CONT_SRC_ID=30858&amp;CONT_SRC=HOMEPAGE&amp;CONT_ID=7005&amp;CONT_CLS_CD=001027" TargetMode="External"/><Relationship Id="rId9" Type="http://schemas.openxmlformats.org/officeDocument/2006/relationships/hyperlink" Target="https://www.mohw.go.kr/react/policy/index.jsp?PAR_MENU_ID=06&amp;MENU_ID=06330201&amp;PAGE=1&amp;topTitl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CD107EF-E740-4257-AAED-91A44621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53" y="3605719"/>
            <a:ext cx="2472062" cy="2479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0B5-B79B-4747-818E-5F5D7A48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44" y="1835075"/>
            <a:ext cx="2526290" cy="23999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47782" y="570616"/>
            <a:ext cx="9667689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구글 </a:t>
            </a:r>
            <a:r>
              <a:rPr lang="en-US" altLang="ko-KR" sz="2400" b="1" dirty="0" err="1"/>
              <a:t>Dialogflow</a:t>
            </a:r>
            <a:r>
              <a:rPr lang="en-US" altLang="ko-KR" sz="2400" b="1" dirty="0"/>
              <a:t> API</a:t>
            </a:r>
            <a:r>
              <a:rPr lang="ko-KR" altLang="en-US" sz="2400" b="1" dirty="0"/>
              <a:t>를 이용한 금연 도우미 </a:t>
            </a:r>
            <a:r>
              <a:rPr lang="ko-KR" altLang="en-US" sz="2400" b="1" dirty="0" err="1"/>
              <a:t>챗봇</a:t>
            </a:r>
            <a:r>
              <a:rPr lang="ko-KR" altLang="en-US" sz="2400" b="1" dirty="0"/>
              <a:t> 애플리케이션 개발 </a:t>
            </a:r>
            <a:r>
              <a:rPr lang="en-US" altLang="ko-KR" sz="2400" b="1" dirty="0"/>
              <a:t>– No Smoking Chat Project (</a:t>
            </a:r>
            <a:r>
              <a:rPr lang="en-US" altLang="ko-KR" sz="2400" b="1" dirty="0" err="1"/>
              <a:t>NSchat</a:t>
            </a:r>
            <a:r>
              <a:rPr lang="en-US" altLang="ko-KR" sz="2400" b="1" dirty="0"/>
              <a:t>)   [AI</a:t>
            </a:r>
            <a:r>
              <a:rPr lang="ko-KR" altLang="en-US" sz="2400" b="1" dirty="0"/>
              <a:t>팀</a:t>
            </a:r>
            <a:r>
              <a:rPr lang="en-US" altLang="ko-KR" sz="2400" b="1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B4F1-FD03-4D5E-9124-AC2C5C73CA0D}"/>
              </a:ext>
            </a:extLst>
          </p:cNvPr>
          <p:cNvSpPr txBox="1"/>
          <p:nvPr/>
        </p:nvSpPr>
        <p:spPr>
          <a:xfrm>
            <a:off x="6786032" y="4164955"/>
            <a:ext cx="503946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금연 </a:t>
            </a:r>
            <a:r>
              <a:rPr lang="en-US" altLang="ko-KR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일차 팀 구성</a:t>
            </a:r>
            <a:endParaRPr lang="en-US" altLang="ko-KR" sz="2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/>
              <a:t>과</a:t>
            </a:r>
            <a:r>
              <a:rPr lang="en-US" altLang="ko-KR" dirty="0"/>
              <a:t>      </a:t>
            </a:r>
            <a:r>
              <a:rPr lang="ko-KR" altLang="en-US" dirty="0"/>
              <a:t>목</a:t>
            </a:r>
            <a:r>
              <a:rPr lang="en-US" altLang="ko-KR" dirty="0"/>
              <a:t>:</a:t>
            </a:r>
            <a:r>
              <a:rPr lang="ko-KR" altLang="en-US" dirty="0" err="1"/>
              <a:t>산학캡스톤</a:t>
            </a:r>
            <a:r>
              <a:rPr lang="ko-KR" altLang="en-US" dirty="0"/>
              <a:t> 디자인</a:t>
            </a:r>
            <a:endParaRPr lang="en-US" altLang="ko-KR" dirty="0"/>
          </a:p>
          <a:p>
            <a:r>
              <a:rPr lang="ko-KR" altLang="en-US" dirty="0"/>
              <a:t>학      기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/>
              <a:t>담당교수</a:t>
            </a:r>
            <a:r>
              <a:rPr lang="en-US" altLang="ko-KR" dirty="0"/>
              <a:t>:</a:t>
            </a:r>
            <a:r>
              <a:rPr lang="ko-KR" altLang="en-US" dirty="0"/>
              <a:t>정현숙</a:t>
            </a:r>
            <a:r>
              <a:rPr lang="en-US" altLang="ko-KR" dirty="0"/>
              <a:t>(04</a:t>
            </a:r>
            <a:r>
              <a:rPr lang="ko-KR" altLang="en-US" dirty="0"/>
              <a:t>분반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         </a:t>
            </a:r>
            <a:r>
              <a:rPr lang="en-US" altLang="ko-KR" dirty="0"/>
              <a:t>: 3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발 표 자 </a:t>
            </a:r>
            <a:r>
              <a:rPr lang="en-US" altLang="ko-KR" dirty="0"/>
              <a:t>: </a:t>
            </a:r>
            <a:r>
              <a:rPr lang="ko-KR" altLang="en-US" dirty="0"/>
              <a:t>김민혁</a:t>
            </a:r>
            <a:endParaRPr lang="en-US" altLang="ko-KR" dirty="0"/>
          </a:p>
          <a:p>
            <a:r>
              <a:rPr lang="ko-KR" altLang="en-US" dirty="0"/>
              <a:t>소     속 </a:t>
            </a:r>
            <a:r>
              <a:rPr lang="en-US" altLang="ko-KR" dirty="0"/>
              <a:t>: </a:t>
            </a:r>
            <a:r>
              <a:rPr lang="ko-KR" altLang="en-US" dirty="0"/>
              <a:t>조선대학교 컴퓨터공학과</a:t>
            </a:r>
            <a:endParaRPr lang="en-US" altLang="ko-KR" dirty="0"/>
          </a:p>
          <a:p>
            <a:r>
              <a:rPr lang="ko-KR" altLang="en-US" dirty="0"/>
              <a:t>팀     원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r>
              <a:rPr lang="ko-KR" altLang="en-US" dirty="0"/>
              <a:t>발표일자</a:t>
            </a:r>
            <a:r>
              <a:rPr lang="en-US" altLang="ko-KR" dirty="0"/>
              <a:t> : 2022. 04. 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82AF-69A4-461E-B788-3C8FA92393D4}"/>
              </a:ext>
            </a:extLst>
          </p:cNvPr>
          <p:cNvSpPr txBox="1"/>
          <p:nvPr/>
        </p:nvSpPr>
        <p:spPr>
          <a:xfrm>
            <a:off x="11590789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개발일정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95315" y="6358795"/>
            <a:ext cx="93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10/29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378968" y="2176863"/>
            <a:ext cx="9211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BE470B7-EDD2-4EB4-B107-1D32347F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96" y="1579901"/>
            <a:ext cx="9586770" cy="43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0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285889"/>
            <a:ext cx="635128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38561" y="2074562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비슷한 기능을 가진 애플리케이션이 존재함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064855" y="3245819"/>
            <a:ext cx="500130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그러나 사용자의 궁금증에 유동적으로 답을 하지 못함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64054" y="442133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207295" y="5632421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9163" y="176344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 flipV="1">
            <a:off x="2852920" y="2171566"/>
            <a:ext cx="1766705" cy="3495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852920" y="2171566"/>
            <a:ext cx="2094819" cy="16177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852920" y="2171566"/>
            <a:ext cx="2166382" cy="28138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cxnSpLocks/>
            <a:stCxn id="45" idx="28"/>
            <a:endCxn id="3" idx="3"/>
          </p:cNvCxnSpPr>
          <p:nvPr/>
        </p:nvCxnSpPr>
        <p:spPr>
          <a:xfrm flipH="1" flipV="1">
            <a:off x="2852920" y="2171566"/>
            <a:ext cx="2120312" cy="40287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619625" y="212360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619625" y="329242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4645118" y="570342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691188" y="4488503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138561" y="869026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619625" y="93417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852920" y="1331655"/>
            <a:ext cx="1766705" cy="8399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80F4EE0-980A-447C-B174-DDEC286FB9CD}"/>
              </a:ext>
            </a:extLst>
          </p:cNvPr>
          <p:cNvSpPr txBox="1"/>
          <p:nvPr/>
        </p:nvSpPr>
        <p:spPr>
          <a:xfrm>
            <a:off x="11453707" y="6299756"/>
            <a:ext cx="82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58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4686300" y="1514194"/>
            <a:ext cx="2838450" cy="28384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24750" y="2685413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동기 부여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330597" y="2654444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646741" y="3293107"/>
            <a:ext cx="309746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이용하여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 상호작용을 통해 금연에 대한 즐거움을 높여주는 시스템을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03750" y="2698135"/>
            <a:ext cx="1782550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편의성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86915" y="2698977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7" name="타원 26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42618" y="3307555"/>
            <a:ext cx="283845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금연 하는데 있어 꼭 필요하고      정확한 정보를 신속하게 얻을 수  있는 기능인 </a:t>
            </a: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26658" y="2553692"/>
            <a:ext cx="220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개발 목적</a:t>
            </a:r>
            <a:endParaRPr lang="ko-KR" altLang="en-US" sz="4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F5E78-9D65-4EF3-8AA3-FD443ACEA72B}"/>
              </a:ext>
            </a:extLst>
          </p:cNvPr>
          <p:cNvSpPr/>
          <p:nvPr/>
        </p:nvSpPr>
        <p:spPr>
          <a:xfrm>
            <a:off x="418636" y="285889"/>
            <a:ext cx="641839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목적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7F7CA-58A7-4E11-BA41-0A2CA451E390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248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881915" y="1336292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905285" y="3096832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4431" y="2616381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252380" y="1819892"/>
            <a:ext cx="276311" cy="362870"/>
            <a:chOff x="833549" y="1523311"/>
            <a:chExt cx="276311" cy="31289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045894" y="1929088"/>
          <a:ext cx="6261675" cy="261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여러 기관의 발표자료를 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Dialogflow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를 이용하여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챗봇을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학습시켜 질문에 대한 답 도출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사용자의 금연시간을 고려하여 신체의 긍정적 변화를 알려줌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캘린더를 이용하여 사용자의 금연 기간과 실패날짜를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사용자가 초기에 입력한 흡연량에 따라 지금까지 절약한 돈을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90F671-8816-4B08-B1E1-C0B40CE4FB86}"/>
              </a:ext>
            </a:extLst>
          </p:cNvPr>
          <p:cNvSpPr/>
          <p:nvPr/>
        </p:nvSpPr>
        <p:spPr>
          <a:xfrm>
            <a:off x="435175" y="245684"/>
            <a:ext cx="524079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B1CAB-F968-4B19-8282-2F8EE2E9838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69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설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명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챗봇이란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3DDBA-EFD4-484C-8AC3-FF06318ADEEE}"/>
              </a:ext>
            </a:extLst>
          </p:cNvPr>
          <p:cNvSpPr txBox="1"/>
          <p:nvPr/>
        </p:nvSpPr>
        <p:spPr>
          <a:xfrm>
            <a:off x="3315747" y="5099427"/>
            <a:ext cx="73466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챗봇은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인공 지능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(AI)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과 자연어 처리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(NLP)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를 사용하여 사용자가 텍스트나 그래픽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음성을 통해 웹 서비스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앱과 상호 작용할 수 있도록 </a:t>
            </a:r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돕습니다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 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EB117-30F8-494F-A474-D6361A62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01" y="1493839"/>
            <a:ext cx="53149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42F4E5-336C-40AE-8F92-2E9BE910B46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626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채용 상담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51771" y="6299756"/>
            <a:ext cx="82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15/29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B234B5-F1D4-4428-ACA7-A46122252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/>
          <a:stretch/>
        </p:blipFill>
        <p:spPr>
          <a:xfrm>
            <a:off x="2061692" y="1697450"/>
            <a:ext cx="4034308" cy="4070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03BC3-6462-4091-9668-E4A6368C83B4}"/>
              </a:ext>
            </a:extLst>
          </p:cNvPr>
          <p:cNvSpPr txBox="1"/>
          <p:nvPr/>
        </p:nvSpPr>
        <p:spPr>
          <a:xfrm>
            <a:off x="1981201" y="5988423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http://hr-chat.skinnovation.com/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1E32D-5515-496A-824E-F0E56809218A}"/>
              </a:ext>
            </a:extLst>
          </p:cNvPr>
          <p:cNvSpPr txBox="1"/>
          <p:nvPr/>
        </p:nvSpPr>
        <p:spPr>
          <a:xfrm>
            <a:off x="2061692" y="1292267"/>
            <a:ext cx="40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SK </a:t>
            </a:r>
            <a:r>
              <a:rPr lang="ko-KR" altLang="en-US" dirty="0"/>
              <a:t>이노베이션 채리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CCF05B-82FE-43F0-BDEC-80A4E9836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65" y="1697449"/>
            <a:ext cx="2247531" cy="4351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4FE4F-AEF4-4581-B47D-5821C252A304}"/>
              </a:ext>
            </a:extLst>
          </p:cNvPr>
          <p:cNvSpPr txBox="1"/>
          <p:nvPr/>
        </p:nvSpPr>
        <p:spPr>
          <a:xfrm>
            <a:off x="7978293" y="6007368"/>
            <a:ext cx="32557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https://careers.lg.com/main/Intro.rpi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F7A14-6DC0-4C68-9992-C5FBBCFE4326}"/>
              </a:ext>
            </a:extLst>
          </p:cNvPr>
          <p:cNvSpPr txBox="1"/>
          <p:nvPr/>
        </p:nvSpPr>
        <p:spPr>
          <a:xfrm>
            <a:off x="8113154" y="1259322"/>
            <a:ext cx="40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LG</a:t>
            </a:r>
            <a:r>
              <a:rPr lang="ko-KR" altLang="en-US" dirty="0"/>
              <a:t>채용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dirty="0" err="1"/>
              <a:t>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94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금융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19115" y="6299756"/>
            <a:ext cx="85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16/29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053369" y="1387157"/>
            <a:ext cx="40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KB </a:t>
            </a:r>
            <a:r>
              <a:rPr lang="ko-KR" altLang="en-US" dirty="0" err="1"/>
              <a:t>스타뱅킹</a:t>
            </a:r>
            <a:r>
              <a:rPr lang="ko-KR" altLang="en-US" dirty="0"/>
              <a:t> 비비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084CC80-80E7-44C9-B2EB-21A93C736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62" y="1792340"/>
            <a:ext cx="2403853" cy="40127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2747762" y="6064110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https://www.kbstar.com/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7122685" y="1387157"/>
            <a:ext cx="40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신한카드 파니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5073D6-D07A-493F-9A15-D9C9EAB80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573" y="1792340"/>
            <a:ext cx="2496231" cy="39361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6335467" y="6064110"/>
            <a:ext cx="51686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https://www.shinhancard.com/eer/EERPROXY/chatWindowNA.shc</a:t>
            </a:r>
          </a:p>
        </p:txBody>
      </p:sp>
    </p:spTree>
    <p:extLst>
      <p:ext uri="{BB962C8B-B14F-4D97-AF65-F5344CB8AC3E}">
        <p14:creationId xmlns:p14="http://schemas.microsoft.com/office/powerpoint/2010/main" val="1649415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의료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51771" y="6299756"/>
            <a:ext cx="82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17/29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27561-2B45-4B53-8C5F-BF5B4DF9B3F8}"/>
              </a:ext>
            </a:extLst>
          </p:cNvPr>
          <p:cNvSpPr txBox="1"/>
          <p:nvPr/>
        </p:nvSpPr>
        <p:spPr>
          <a:xfrm>
            <a:off x="2301159" y="1387157"/>
            <a:ext cx="40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당뇨관리 </a:t>
            </a:r>
            <a:r>
              <a:rPr lang="ko-KR" altLang="en-US" dirty="0" err="1"/>
              <a:t>핑거앤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A0AB9-E047-4F2D-8503-E028E46FB298}"/>
              </a:ext>
            </a:extLst>
          </p:cNvPr>
          <p:cNvSpPr txBox="1"/>
          <p:nvPr/>
        </p:nvSpPr>
        <p:spPr>
          <a:xfrm>
            <a:off x="2391200" y="6064110"/>
            <a:ext cx="36844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http://www.fingern.co.kr/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D615D-313C-4DC6-9B08-052A4D8E0CE5}"/>
              </a:ext>
            </a:extLst>
          </p:cNvPr>
          <p:cNvSpPr txBox="1"/>
          <p:nvPr/>
        </p:nvSpPr>
        <p:spPr>
          <a:xfrm>
            <a:off x="6989610" y="1387157"/>
            <a:ext cx="40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삼성서울 병원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2637C6-552A-415A-85ED-1F8478C5331A}"/>
              </a:ext>
            </a:extLst>
          </p:cNvPr>
          <p:cNvSpPr txBox="1"/>
          <p:nvPr/>
        </p:nvSpPr>
        <p:spPr>
          <a:xfrm>
            <a:off x="6708601" y="6043106"/>
            <a:ext cx="36844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http://chatbot.samsunghospital.com:8080/#/</a:t>
            </a:r>
            <a:endParaRPr lang="ko-KR" altLang="en-US" sz="13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FD0C89-65ED-41AB-A335-D4CC48642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00" y="1792340"/>
            <a:ext cx="2246126" cy="395397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3FCC85-1428-4D10-B013-D95F495C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74" y="1792339"/>
            <a:ext cx="2938579" cy="39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어플 사례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954809" y="6053534"/>
            <a:ext cx="19103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</a:rPr>
              <a:t>https://ko.duolingo.com/</a:t>
            </a:r>
            <a:endParaRPr lang="ko-KR" altLang="en-US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3047703" y="6053534"/>
            <a:ext cx="26857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  <a:hlinkClick r:id="rId3" tooltip="https://www.expedia.co.kr/service/"/>
              </a:rPr>
              <a:t>https://www.expedia.co.kr/service/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E26544-80DE-4126-8941-22000AB2C874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18/29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82495-5406-4772-9C1B-8BBEA455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08" y="1544767"/>
            <a:ext cx="2540103" cy="44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87A0B2-201E-4834-91EC-04627569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929" y="1544767"/>
            <a:ext cx="2469808" cy="456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6E42F9-D3EC-4EC3-962C-6B0E48599393}"/>
              </a:ext>
            </a:extLst>
          </p:cNvPr>
          <p:cNvSpPr txBox="1"/>
          <p:nvPr/>
        </p:nvSpPr>
        <p:spPr>
          <a:xfrm>
            <a:off x="3087908" y="1221193"/>
            <a:ext cx="268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여행 어플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익스피디아</a:t>
            </a:r>
            <a:endParaRPr lang="ko-KR" alt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F84D5-C253-431F-85D5-E9AD457DF420}"/>
              </a:ext>
            </a:extLst>
          </p:cNvPr>
          <p:cNvSpPr txBox="1"/>
          <p:nvPr/>
        </p:nvSpPr>
        <p:spPr>
          <a:xfrm>
            <a:off x="7451976" y="1221193"/>
            <a:ext cx="30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외국어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공부어플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듀오링고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246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901433"/>
            <a:ext cx="952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취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업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관련 취업정보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822768" y="4699543"/>
            <a:ext cx="3061713" cy="7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https://www.wanted.co.kr/wd/94434?utm_campaign=google_jobs_apply&amp;utm_source=google_jobs_apply&amp;utm_medium=organic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2569211" y="4579639"/>
            <a:ext cx="394603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https://www.wanted.co.kr/wd/100077?utm_campaign=google_jobs_apply&amp;utm_source=google_jobs_apply&amp;utm_medium=organic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E26544-80DE-4126-8941-22000AB2C874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19/29</a:t>
            </a:r>
            <a:endParaRPr lang="ko-KR" altLang="en-US" dirty="0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E1807F91-0FA1-48E8-A98E-716F681B4D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710"/>
          <a:stretch>
            <a:fillRect/>
          </a:stretch>
        </p:blipFill>
        <p:spPr>
          <a:xfrm>
            <a:off x="2569210" y="2154299"/>
            <a:ext cx="3946039" cy="2425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6E76D672-490B-4AF6-B6DC-02546D25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49" y="2177807"/>
            <a:ext cx="3483068" cy="24253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B4F5EF-D46E-4CD6-8A56-E705ABA57CA2}"/>
              </a:ext>
            </a:extLst>
          </p:cNvPr>
          <p:cNvSpPr txBox="1"/>
          <p:nvPr/>
        </p:nvSpPr>
        <p:spPr>
          <a:xfrm>
            <a:off x="3577955" y="1713834"/>
            <a:ext cx="1321676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카카오뱅크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17CF0-010D-434B-B95A-02499B73022A}"/>
              </a:ext>
            </a:extLst>
          </p:cNvPr>
          <p:cNvSpPr txBox="1"/>
          <p:nvPr/>
        </p:nvSpPr>
        <p:spPr>
          <a:xfrm>
            <a:off x="9046269" y="1713834"/>
            <a:ext cx="907627" cy="4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야놀자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90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모서리가 둥근 직사각형 59"/>
          <p:cNvSpPr/>
          <p:nvPr/>
        </p:nvSpPr>
        <p:spPr>
          <a:xfrm>
            <a:off x="4248002" y="1180158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본론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362507" y="1180158"/>
            <a:ext cx="3732205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결론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94317" y="14726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 차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187681" y="1180157"/>
            <a:ext cx="3732204" cy="7302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서론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04103" y="6488668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2/29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8ABCC-82D4-4186-9914-EC3B954E6E34}"/>
              </a:ext>
            </a:extLst>
          </p:cNvPr>
          <p:cNvSpPr/>
          <p:nvPr/>
        </p:nvSpPr>
        <p:spPr>
          <a:xfrm>
            <a:off x="294378" y="2064173"/>
            <a:ext cx="3444503" cy="4221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조원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브레인스토밍 화상회의 장면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주간 업무 보고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(1)  </a:t>
            </a:r>
            <a:r>
              <a:rPr lang="en-US" altLang="ko-KR" sz="1400" dirty="0" err="1">
                <a:solidFill>
                  <a:schemeClr val="tx1"/>
                </a:solidFill>
              </a:rPr>
              <a:t>Dialogflow</a:t>
            </a:r>
            <a:r>
              <a:rPr lang="ko-KR" altLang="en-US" sz="1400" dirty="0">
                <a:solidFill>
                  <a:schemeClr val="tx1"/>
                </a:solidFill>
              </a:rPr>
              <a:t>학습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(2)  </a:t>
            </a: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ko-KR" altLang="en-US" sz="1400" dirty="0">
                <a:solidFill>
                  <a:schemeClr val="tx1"/>
                </a:solidFill>
              </a:rPr>
              <a:t>화면과 기능을 제작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(3)  </a:t>
            </a:r>
            <a:r>
              <a:rPr lang="ko-KR" altLang="en-US" sz="1400" dirty="0">
                <a:solidFill>
                  <a:schemeClr val="tx1"/>
                </a:solidFill>
              </a:rPr>
              <a:t>공원위치 데이터수집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(4)  </a:t>
            </a:r>
            <a:r>
              <a:rPr lang="ko-KR" altLang="en-US" sz="1400" dirty="0">
                <a:solidFill>
                  <a:schemeClr val="tx1"/>
                </a:solidFill>
              </a:rPr>
              <a:t>문제점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일정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동기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목적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내용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국내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국외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현황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관련 취업정보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1791C60-B41F-4418-9EEE-700FED930DC6}"/>
              </a:ext>
            </a:extLst>
          </p:cNvPr>
          <p:cNvSpPr/>
          <p:nvPr/>
        </p:nvSpPr>
        <p:spPr>
          <a:xfrm>
            <a:off x="4464140" y="2064172"/>
            <a:ext cx="3354112" cy="4221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</a:rPr>
              <a:t>NSchat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시스템 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개발 환경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시스템 구조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800100" lvl="1" indent="-342900">
              <a:buAutoNum type="arabicParenBoth" startAt="3"/>
            </a:pPr>
            <a:r>
              <a:rPr lang="en-US" altLang="ko-KR" sz="1400" dirty="0" err="1">
                <a:solidFill>
                  <a:schemeClr val="tx1"/>
                </a:solidFill>
              </a:rPr>
              <a:t>NSchat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화면 순서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j-lt"/>
              </a:rPr>
              <a:t>2.   </a:t>
            </a:r>
            <a:r>
              <a:rPr lang="en-US" altLang="ko-KR" dirty="0" err="1">
                <a:solidFill>
                  <a:schemeClr val="tx1"/>
                </a:solidFill>
                <a:latin typeface="+mj-lt"/>
              </a:rPr>
              <a:t>Dialogflow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사용법 및 시연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7BDF98-8302-4711-9212-9D0847B7162A}"/>
              </a:ext>
            </a:extLst>
          </p:cNvPr>
          <p:cNvSpPr/>
          <p:nvPr/>
        </p:nvSpPr>
        <p:spPr>
          <a:xfrm>
            <a:off x="8543510" y="2064171"/>
            <a:ext cx="3354112" cy="4221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향후 계획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참고 서적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학습자료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96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개발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환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경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87573" y="6299756"/>
            <a:ext cx="79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20/29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91" y="1527836"/>
            <a:ext cx="1648574" cy="164857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C6DFE8B-03CD-48E7-81B2-3A6E88A92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61" y="3201624"/>
            <a:ext cx="262839" cy="2628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C49541-F609-44B1-9B1B-57EEF1121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6" y="3183803"/>
            <a:ext cx="336099" cy="3360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6F2E36-58CC-40F4-A069-71A537E56C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33" y="3176410"/>
            <a:ext cx="408170" cy="4081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63A50C-D22F-4CDE-939F-D530B804146C}"/>
              </a:ext>
            </a:extLst>
          </p:cNvPr>
          <p:cNvSpPr txBox="1"/>
          <p:nvPr/>
        </p:nvSpPr>
        <p:spPr>
          <a:xfrm>
            <a:off x="4445063" y="1868810"/>
            <a:ext cx="7145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안드로이드 스튜디오 </a:t>
            </a:r>
            <a:r>
              <a:rPr lang="en-US" altLang="ko-KR" sz="2000" dirty="0"/>
              <a:t>(Android Studio)</a:t>
            </a:r>
            <a:r>
              <a:rPr lang="ko-KR" altLang="en-US" sz="2000" dirty="0"/>
              <a:t>는 안드로이드 및 안드로이드 전용 어플</a:t>
            </a:r>
            <a:r>
              <a:rPr lang="en-US" altLang="ko-KR" sz="2000" dirty="0"/>
              <a:t>(</a:t>
            </a:r>
            <a:r>
              <a:rPr lang="ko-KR" altLang="en-US" sz="2000" dirty="0"/>
              <a:t>앱</a:t>
            </a:r>
            <a:r>
              <a:rPr lang="en-US" altLang="ko-KR" sz="2000" dirty="0"/>
              <a:t>)</a:t>
            </a:r>
            <a:r>
              <a:rPr lang="ko-KR" altLang="en-US" sz="2000" dirty="0"/>
              <a:t>제작을 위한 공식</a:t>
            </a:r>
            <a:r>
              <a:rPr lang="en-US" altLang="ko-KR" sz="2000" dirty="0"/>
              <a:t> </a:t>
            </a:r>
            <a:r>
              <a:rPr lang="ko-KR" altLang="en-US" sz="2000" dirty="0"/>
              <a:t>통합 개발 환경 </a:t>
            </a:r>
            <a:r>
              <a:rPr lang="en-US" altLang="ko-KR" sz="2000" dirty="0"/>
              <a:t>(IDE)</a:t>
            </a:r>
            <a:r>
              <a:rPr lang="ko-KR" altLang="en-US" sz="2000" dirty="0"/>
              <a:t>이다</a:t>
            </a:r>
            <a:r>
              <a:rPr lang="en-US" altLang="ko-KR" sz="2000" dirty="0"/>
              <a:t>. 2013</a:t>
            </a:r>
            <a:r>
              <a:rPr lang="ko-KR" altLang="en-US" sz="2000" dirty="0"/>
              <a:t>년 </a:t>
            </a:r>
            <a:r>
              <a:rPr lang="en-US" altLang="ko-KR" sz="2000" dirty="0"/>
              <a:t>5</a:t>
            </a:r>
            <a:r>
              <a:rPr lang="ko-KR" altLang="en-US" sz="2000" dirty="0"/>
              <a:t>월 </a:t>
            </a:r>
            <a:r>
              <a:rPr lang="en-US" altLang="ko-KR" sz="2000" dirty="0"/>
              <a:t>16</a:t>
            </a:r>
            <a:r>
              <a:rPr lang="ko-KR" altLang="en-US" sz="2000" dirty="0"/>
              <a:t>일</a:t>
            </a:r>
            <a:r>
              <a:rPr lang="en-US" altLang="ko-KR" sz="2000" dirty="0"/>
              <a:t>, </a:t>
            </a:r>
            <a:r>
              <a:rPr lang="ko-KR" altLang="en-US" sz="2000" dirty="0"/>
              <a:t>구글 </a:t>
            </a:r>
            <a:r>
              <a:rPr lang="en-US" altLang="ko-KR" sz="2000" dirty="0"/>
              <a:t>I/O </a:t>
            </a:r>
            <a:r>
              <a:rPr lang="ko-KR" altLang="en-US" sz="2000" dirty="0"/>
              <a:t>컨퍼런스에서  구글의 제품 관리자인 </a:t>
            </a:r>
            <a:r>
              <a:rPr lang="en-US" altLang="ko-KR" sz="2000" dirty="0"/>
              <a:t>Ellie Powers</a:t>
            </a:r>
            <a:r>
              <a:rPr lang="ko-KR" altLang="en-US" sz="2000" dirty="0"/>
              <a:t>에 의해서 발표됨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5B22C-540A-49AE-9250-B9AE4A938B4D}"/>
              </a:ext>
            </a:extLst>
          </p:cNvPr>
          <p:cNvSpPr txBox="1"/>
          <p:nvPr/>
        </p:nvSpPr>
        <p:spPr>
          <a:xfrm>
            <a:off x="1913763" y="3201624"/>
            <a:ext cx="967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운영체제 </a:t>
            </a:r>
            <a:r>
              <a:rPr lang="en-US" altLang="ko-KR" sz="1400" dirty="0"/>
              <a:t>:                 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32A0DE-C292-47C6-A50D-5A4B3567C411}"/>
              </a:ext>
            </a:extLst>
          </p:cNvPr>
          <p:cNvSpPr txBox="1"/>
          <p:nvPr/>
        </p:nvSpPr>
        <p:spPr>
          <a:xfrm>
            <a:off x="3691652" y="3513711"/>
            <a:ext cx="630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32/64bit</a:t>
            </a:r>
            <a:endParaRPr lang="ko-KR" altLang="en-US" sz="9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0" y="4418479"/>
            <a:ext cx="2415798" cy="10267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B6F258-EE77-4305-BC8B-54E58DEAB5BC}"/>
              </a:ext>
            </a:extLst>
          </p:cNvPr>
          <p:cNvSpPr txBox="1"/>
          <p:nvPr/>
        </p:nvSpPr>
        <p:spPr>
          <a:xfrm>
            <a:off x="4548085" y="4517293"/>
            <a:ext cx="6756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effectLst/>
                <a:latin typeface="Apple SD Gothic Neo"/>
              </a:rPr>
              <a:t>대화 형 사용자 인터페이스를 설계하고 모바일 앱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웹 애플리케이션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기기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봇</a:t>
            </a:r>
            <a:r>
              <a:rPr lang="en-US" altLang="ko-KR" sz="2000" b="0" i="0" dirty="0">
                <a:effectLst/>
                <a:latin typeface="Apple SD Gothic Neo"/>
              </a:rPr>
              <a:t>, </a:t>
            </a:r>
            <a:r>
              <a:rPr lang="ko-KR" altLang="en-US" sz="2000" b="0" i="0" dirty="0">
                <a:effectLst/>
                <a:latin typeface="Apple SD Gothic Neo"/>
              </a:rPr>
              <a:t>대화 형 음성 응답 시스템 및 관련 용도에 통합하는 데 사용되는 자연어 이해 플랫폼</a:t>
            </a:r>
            <a:r>
              <a:rPr lang="en-US" altLang="ko-KR" sz="2000" b="0" i="0" dirty="0">
                <a:effectLst/>
                <a:latin typeface="Apple SD Gothic Neo"/>
              </a:rPr>
              <a:t>.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E4E4A-0306-4569-8D3C-669400DE5307}"/>
              </a:ext>
            </a:extLst>
          </p:cNvPr>
          <p:cNvSpPr txBox="1"/>
          <p:nvPr/>
        </p:nvSpPr>
        <p:spPr>
          <a:xfrm>
            <a:off x="1839033" y="3681591"/>
            <a:ext cx="31869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8"/>
              </a:rPr>
              <a:t>https://developer.android.com/studio?gclid=CjwKCAjw0a-SBhBkEiwApljU0pX7Bx9tIN7zPHI6E5jNHmLfMqkAS6CicHJWwjjtHVzs3qDHgbsbshoCiJ8QAvD_BwE&amp;gclsrc=aw.ds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552A8-6388-4056-ABF0-33763721721E}"/>
              </a:ext>
            </a:extLst>
          </p:cNvPr>
          <p:cNvSpPr txBox="1"/>
          <p:nvPr/>
        </p:nvSpPr>
        <p:spPr>
          <a:xfrm>
            <a:off x="1839033" y="5237467"/>
            <a:ext cx="2757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9"/>
              </a:rPr>
              <a:t>https://dialogflow.cloud.google.com/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633217-C7F3-4444-A980-79A497E7FB23}"/>
              </a:ext>
            </a:extLst>
          </p:cNvPr>
          <p:cNvSpPr/>
          <p:nvPr/>
        </p:nvSpPr>
        <p:spPr>
          <a:xfrm>
            <a:off x="319947" y="206113"/>
            <a:ext cx="512217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41547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-1" y="-4844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660463"/>
            <a:ext cx="8294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시스템 구조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4" y="184968"/>
            <a:ext cx="512217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구조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19841" y="6299756"/>
            <a:ext cx="85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21/29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803BD-3BB6-47C2-A192-BAA45BB9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95" y="3459704"/>
            <a:ext cx="1377739" cy="13777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B995EA-74F5-4890-86E2-93C899B799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52" y="3719552"/>
            <a:ext cx="1727259" cy="858041"/>
          </a:xfrm>
          <a:prstGeom prst="rect">
            <a:avLst/>
          </a:prstGeom>
        </p:spPr>
      </p:pic>
      <p:pic>
        <p:nvPicPr>
          <p:cNvPr id="6" name="그림 5" descr="컵, 식탁용기구이(가) 표시된 사진&#10;&#10;자동 생성된 설명">
            <a:extLst>
              <a:ext uri="{FF2B5EF4-FFF2-40B4-BE49-F238E27FC236}">
                <a16:creationId xmlns:a16="http://schemas.microsoft.com/office/drawing/2014/main" id="{1206F2E3-C38B-4E1C-B611-A0238EAA5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64" y="3309754"/>
            <a:ext cx="1402025" cy="167763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8141312-C0A9-4BB7-9E40-57E9FA9B56C6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3519889" y="4148572"/>
            <a:ext cx="2657406" cy="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B7DDE62-94E6-4190-BE36-04114E28CD44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 flipV="1">
            <a:off x="7555034" y="4148573"/>
            <a:ext cx="2314018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4BC3825-5845-4179-AE25-7C166AD61DDA}"/>
              </a:ext>
            </a:extLst>
          </p:cNvPr>
          <p:cNvSpPr txBox="1"/>
          <p:nvPr/>
        </p:nvSpPr>
        <p:spPr>
          <a:xfrm>
            <a:off x="3802387" y="4346332"/>
            <a:ext cx="2092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메시지 데이터 교환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F047DD-7372-4762-B1F5-842485FA9142}"/>
              </a:ext>
            </a:extLst>
          </p:cNvPr>
          <p:cNvSpPr txBox="1"/>
          <p:nvPr/>
        </p:nvSpPr>
        <p:spPr>
          <a:xfrm>
            <a:off x="7753218" y="4323731"/>
            <a:ext cx="197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학습한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연결</a:t>
            </a:r>
          </a:p>
        </p:txBody>
      </p:sp>
      <p:pic>
        <p:nvPicPr>
          <p:cNvPr id="72" name="그림 71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3AE46057-4FF5-42F0-8D22-58D280A6A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705" y="1342391"/>
            <a:ext cx="1551952" cy="155195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9C1A290-368B-48C5-A767-6EE403BC9C97}"/>
              </a:ext>
            </a:extLst>
          </p:cNvPr>
          <p:cNvSpPr txBox="1"/>
          <p:nvPr/>
        </p:nvSpPr>
        <p:spPr>
          <a:xfrm>
            <a:off x="7460417" y="1933701"/>
            <a:ext cx="79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DATA</a:t>
            </a:r>
            <a:endParaRPr lang="ko-KR" altLang="en-US" b="1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40AD292-1339-4C40-8E94-6C7090664E5F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>
            <a:off x="8251601" y="2118367"/>
            <a:ext cx="1705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31CEF01-0265-4EB6-B780-4BE9B91AF156}"/>
              </a:ext>
            </a:extLst>
          </p:cNvPr>
          <p:cNvCxnSpPr>
            <a:cxnSpLocks/>
            <a:stCxn id="72" idx="2"/>
            <a:endCxn id="30" idx="0"/>
          </p:cNvCxnSpPr>
          <p:nvPr/>
        </p:nvCxnSpPr>
        <p:spPr>
          <a:xfrm>
            <a:off x="10732681" y="2894343"/>
            <a:ext cx="1" cy="82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591B96B-A8B0-45E6-A6E5-83F559BF29AD}"/>
              </a:ext>
            </a:extLst>
          </p:cNvPr>
          <p:cNvSpPr txBox="1"/>
          <p:nvPr/>
        </p:nvSpPr>
        <p:spPr>
          <a:xfrm>
            <a:off x="8485065" y="2285779"/>
            <a:ext cx="11453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Json</a:t>
            </a:r>
            <a:r>
              <a:rPr lang="en-US" altLang="ko-KR" sz="1100" dirty="0"/>
              <a:t> </a:t>
            </a:r>
            <a:r>
              <a:rPr lang="ko-KR" altLang="en-US" sz="1100" dirty="0"/>
              <a:t>으로 변환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4D1E284-EE21-4623-A4B2-782119835FEC}"/>
              </a:ext>
            </a:extLst>
          </p:cNvPr>
          <p:cNvSpPr txBox="1"/>
          <p:nvPr/>
        </p:nvSpPr>
        <p:spPr>
          <a:xfrm>
            <a:off x="9630383" y="3153875"/>
            <a:ext cx="946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데이터 학습 </a:t>
            </a:r>
          </a:p>
        </p:txBody>
      </p:sp>
    </p:spTree>
    <p:extLst>
      <p:ext uri="{BB962C8B-B14F-4D97-AF65-F5344CB8AC3E}">
        <p14:creationId xmlns:p14="http://schemas.microsoft.com/office/powerpoint/2010/main" val="2272877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8FA4B7-91DD-40AB-A340-D138192C61FF}"/>
              </a:ext>
            </a:extLst>
          </p:cNvPr>
          <p:cNvSpPr/>
          <p:nvPr/>
        </p:nvSpPr>
        <p:spPr>
          <a:xfrm>
            <a:off x="0" y="863462"/>
            <a:ext cx="12192000" cy="60013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F590DD-90AC-425B-9BDF-879849F8D067}"/>
              </a:ext>
            </a:extLst>
          </p:cNvPr>
          <p:cNvSpPr/>
          <p:nvPr/>
        </p:nvSpPr>
        <p:spPr>
          <a:xfrm>
            <a:off x="319947" y="206113"/>
            <a:ext cx="512217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화면 순서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E9402-DC94-414A-B815-9C9FA135880C}"/>
              </a:ext>
            </a:extLst>
          </p:cNvPr>
          <p:cNvSpPr txBox="1"/>
          <p:nvPr/>
        </p:nvSpPr>
        <p:spPr>
          <a:xfrm>
            <a:off x="11439729" y="6299756"/>
            <a:ext cx="83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22/29</a:t>
            </a:r>
            <a:endParaRPr lang="ko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D75204C-A90F-421E-957D-49BED3AB7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1" y="1005966"/>
            <a:ext cx="1287896" cy="219362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6474CEC-611C-4227-A2EA-A4701981A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883" y="1005966"/>
            <a:ext cx="1287896" cy="21936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7E5CE2-100A-421F-B584-C632EB7C54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59" y="1005966"/>
            <a:ext cx="1287897" cy="2193627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FFD25CBC-FA73-495A-97E9-D5D11CD6DE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69" y="3812544"/>
            <a:ext cx="1287896" cy="2552362"/>
          </a:xfrm>
          <a:prstGeom prst="rect">
            <a:avLst/>
          </a:prstGeom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CB90938F-C2AE-4764-84D2-1475BD68EE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463" y="3836380"/>
            <a:ext cx="1287896" cy="2552362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C564C89-9D14-4FBF-AC65-5C5CBD10E898}"/>
              </a:ext>
            </a:extLst>
          </p:cNvPr>
          <p:cNvSpPr/>
          <p:nvPr/>
        </p:nvSpPr>
        <p:spPr>
          <a:xfrm>
            <a:off x="4122675" y="193133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A2C4C45-6D8B-4B99-8DBE-6D92C7AA7758}"/>
              </a:ext>
            </a:extLst>
          </p:cNvPr>
          <p:cNvSpPr/>
          <p:nvPr/>
        </p:nvSpPr>
        <p:spPr>
          <a:xfrm>
            <a:off x="5904557" y="1921173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066D102-B786-45DA-BA11-20E4225D8F62}"/>
              </a:ext>
            </a:extLst>
          </p:cNvPr>
          <p:cNvSpPr/>
          <p:nvPr/>
        </p:nvSpPr>
        <p:spPr>
          <a:xfrm>
            <a:off x="7755795" y="1917786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26BBA19-F68A-44A2-8ACB-E5F8866B0B3F}"/>
              </a:ext>
            </a:extLst>
          </p:cNvPr>
          <p:cNvSpPr/>
          <p:nvPr/>
        </p:nvSpPr>
        <p:spPr>
          <a:xfrm rot="6883107">
            <a:off x="6246956" y="3490192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17B92E0-ABE5-4016-A1B6-95313446F176}"/>
              </a:ext>
            </a:extLst>
          </p:cNvPr>
          <p:cNvSpPr/>
          <p:nvPr/>
        </p:nvSpPr>
        <p:spPr>
          <a:xfrm rot="3349080">
            <a:off x="7569702" y="3450252"/>
            <a:ext cx="155786" cy="155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768219-B269-46A6-A9BD-4893B92CAB32}"/>
              </a:ext>
            </a:extLst>
          </p:cNvPr>
          <p:cNvSpPr txBox="1"/>
          <p:nvPr/>
        </p:nvSpPr>
        <p:spPr>
          <a:xfrm>
            <a:off x="2751942" y="3333952"/>
            <a:ext cx="1099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처음시작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61A7DF-6F38-4A4E-B87C-93EA2C0ADDBB}"/>
              </a:ext>
            </a:extLst>
          </p:cNvPr>
          <p:cNvSpPr txBox="1"/>
          <p:nvPr/>
        </p:nvSpPr>
        <p:spPr>
          <a:xfrm>
            <a:off x="4657106" y="3306475"/>
            <a:ext cx="82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개비 선택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36B153-B637-4178-8844-D9B46C49F757}"/>
              </a:ext>
            </a:extLst>
          </p:cNvPr>
          <p:cNvSpPr txBox="1"/>
          <p:nvPr/>
        </p:nvSpPr>
        <p:spPr>
          <a:xfrm>
            <a:off x="6578185" y="3333952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메인화면</a:t>
            </a:r>
            <a:endParaRPr lang="ko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6EC098-1EA8-4E7B-A613-46C939AB5811}"/>
              </a:ext>
            </a:extLst>
          </p:cNvPr>
          <p:cNvSpPr txBox="1"/>
          <p:nvPr/>
        </p:nvSpPr>
        <p:spPr>
          <a:xfrm>
            <a:off x="8422388" y="3306475"/>
            <a:ext cx="761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채팅화면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42981-5437-40C5-BEA0-1A908A530D8B}"/>
              </a:ext>
            </a:extLst>
          </p:cNvPr>
          <p:cNvSpPr txBox="1"/>
          <p:nvPr/>
        </p:nvSpPr>
        <p:spPr>
          <a:xfrm>
            <a:off x="5679704" y="6407478"/>
            <a:ext cx="8389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금연 달력</a:t>
            </a:r>
            <a:endParaRPr lang="ko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E9B2FB-9AD0-4047-BD64-A3049571F6BE}"/>
              </a:ext>
            </a:extLst>
          </p:cNvPr>
          <p:cNvSpPr txBox="1"/>
          <p:nvPr/>
        </p:nvSpPr>
        <p:spPr>
          <a:xfrm>
            <a:off x="7511054" y="6407477"/>
            <a:ext cx="1103668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공원 </a:t>
            </a:r>
            <a:r>
              <a:rPr lang="ko-KR" altLang="en-US" sz="1100" dirty="0"/>
              <a:t>위치지도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C49D7-F3CC-4E48-9BBE-E5E62AF498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32" y="1026283"/>
            <a:ext cx="1268479" cy="21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8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913527"/>
            <a:ext cx="829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사용법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395506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사용법 및 시연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74027" y="6299756"/>
            <a:ext cx="80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23/29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11B56B4-009B-4B4B-B219-15248EDF0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08" y="1505629"/>
            <a:ext cx="2884905" cy="12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4EB78CF-54AC-4BDF-AD46-FECCA23C7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54" y="1428611"/>
            <a:ext cx="2284317" cy="1379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1FAA718-C541-49C2-9020-FDC7FC3474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67" y="4059659"/>
            <a:ext cx="2242167" cy="1450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2CD10C1-CF22-4640-984B-65A557734C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54" y="3979199"/>
            <a:ext cx="2386388" cy="1450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FCF469-B9F2-44D1-8671-F473F60A0059}"/>
              </a:ext>
            </a:extLst>
          </p:cNvPr>
          <p:cNvSpPr txBox="1"/>
          <p:nvPr/>
        </p:nvSpPr>
        <p:spPr>
          <a:xfrm>
            <a:off x="3713176" y="2937044"/>
            <a:ext cx="1749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intent(</a:t>
            </a:r>
            <a:r>
              <a:rPr lang="ko-KR" altLang="en-US" sz="1400" dirty="0"/>
              <a:t>의도</a:t>
            </a:r>
            <a:r>
              <a:rPr lang="en-US" altLang="ko-KR" sz="1400" dirty="0"/>
              <a:t>) </a:t>
            </a:r>
            <a:r>
              <a:rPr lang="ko-KR" altLang="en-US" sz="1400" dirty="0"/>
              <a:t>생성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DBDEB0-28D1-4AFB-BD50-CCE3C9036F65}"/>
              </a:ext>
            </a:extLst>
          </p:cNvPr>
          <p:cNvSpPr txBox="1"/>
          <p:nvPr/>
        </p:nvSpPr>
        <p:spPr>
          <a:xfrm>
            <a:off x="3443875" y="5767906"/>
            <a:ext cx="2369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 err="1"/>
              <a:t>챗봇에</a:t>
            </a:r>
            <a:r>
              <a:rPr lang="ko-KR" altLang="en-US" sz="1400" dirty="0"/>
              <a:t> 사용자 대화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067351-A39E-4009-98A0-8F40B170496D}"/>
              </a:ext>
            </a:extLst>
          </p:cNvPr>
          <p:cNvSpPr txBox="1"/>
          <p:nvPr/>
        </p:nvSpPr>
        <p:spPr>
          <a:xfrm>
            <a:off x="7413820" y="5727768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대답 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98B396-F4ED-48DA-A9F9-5A4065A18453}"/>
              </a:ext>
            </a:extLst>
          </p:cNvPr>
          <p:cNvSpPr txBox="1"/>
          <p:nvPr/>
        </p:nvSpPr>
        <p:spPr>
          <a:xfrm>
            <a:off x="7357311" y="2937044"/>
            <a:ext cx="1706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 Intent </a:t>
            </a:r>
            <a:r>
              <a:rPr lang="ko-KR" altLang="en-US" sz="1400" dirty="0"/>
              <a:t>이름 입력</a:t>
            </a:r>
          </a:p>
        </p:txBody>
      </p:sp>
    </p:spTree>
    <p:extLst>
      <p:ext uri="{BB962C8B-B14F-4D97-AF65-F5344CB8AC3E}">
        <p14:creationId xmlns:p14="http://schemas.microsoft.com/office/powerpoint/2010/main" val="7489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955504"/>
            <a:ext cx="829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사용법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403726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사용법 및 시연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46213" y="6299756"/>
            <a:ext cx="83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24/29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5EED6D8-1C9A-4B15-A6D0-BC9B6BC64D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54" y="2964017"/>
            <a:ext cx="2284317" cy="1485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7ED71B7-2C22-4402-BBE5-4F373118E9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872" y="2812816"/>
            <a:ext cx="2337117" cy="1670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EC09FC-8CE3-41A3-8C4F-42A5761B06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74" y="1868810"/>
            <a:ext cx="1783235" cy="26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235DCC-88B4-4248-B41B-B8E47DEC6B6E}"/>
              </a:ext>
            </a:extLst>
          </p:cNvPr>
          <p:cNvSpPr txBox="1"/>
          <p:nvPr/>
        </p:nvSpPr>
        <p:spPr>
          <a:xfrm>
            <a:off x="2156648" y="4829222"/>
            <a:ext cx="234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 integration(</a:t>
            </a:r>
            <a:r>
              <a:rPr lang="ko-KR" altLang="en-US" sz="1400" dirty="0"/>
              <a:t>최종 테스트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9E0E4-4DDD-429D-8E28-9CB03AA81172}"/>
              </a:ext>
            </a:extLst>
          </p:cNvPr>
          <p:cNvSpPr txBox="1"/>
          <p:nvPr/>
        </p:nvSpPr>
        <p:spPr>
          <a:xfrm>
            <a:off x="6033652" y="4856946"/>
            <a:ext cx="1828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 TRY IT NOW </a:t>
            </a:r>
            <a:r>
              <a:rPr lang="ko-KR" altLang="en-US" sz="1400" dirty="0"/>
              <a:t>클릭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0EB667-EE22-439E-8316-F41F27BB4575}"/>
              </a:ext>
            </a:extLst>
          </p:cNvPr>
          <p:cNvSpPr txBox="1"/>
          <p:nvPr/>
        </p:nvSpPr>
        <p:spPr>
          <a:xfrm>
            <a:off x="9672752" y="4904712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7.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구현 완료</a:t>
            </a:r>
          </a:p>
        </p:txBody>
      </p:sp>
    </p:spTree>
    <p:extLst>
      <p:ext uri="{BB962C8B-B14F-4D97-AF65-F5344CB8AC3E}">
        <p14:creationId xmlns:p14="http://schemas.microsoft.com/office/powerpoint/2010/main" val="3653118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935949"/>
            <a:ext cx="829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사용법 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403726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사용법 및 시연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439729" y="6299756"/>
            <a:ext cx="83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25/29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35DCC-88B4-4248-B41B-B8E47DEC6B6E}"/>
              </a:ext>
            </a:extLst>
          </p:cNvPr>
          <p:cNvSpPr txBox="1"/>
          <p:nvPr/>
        </p:nvSpPr>
        <p:spPr>
          <a:xfrm>
            <a:off x="3525005" y="5482614"/>
            <a:ext cx="2033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이미지 파일 </a:t>
            </a:r>
            <a:r>
              <a:rPr lang="en-US" altLang="ko-KR" sz="1400" dirty="0"/>
              <a:t>Custom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9E0E4-4DDD-429D-8E28-9CB03AA81172}"/>
              </a:ext>
            </a:extLst>
          </p:cNvPr>
          <p:cNvSpPr txBox="1"/>
          <p:nvPr/>
        </p:nvSpPr>
        <p:spPr>
          <a:xfrm>
            <a:off x="7868937" y="5482615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이미지 파일 출력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AF0B3A4-6680-4381-8E63-E0FB23F98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17" y="2061346"/>
            <a:ext cx="2912789" cy="2969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975B28B-C7F0-41B8-A6E2-8FD8390E5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94" y="2007948"/>
            <a:ext cx="2071297" cy="3078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7027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향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획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3621664" y="2764370"/>
            <a:ext cx="773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챗봇을</a:t>
            </a:r>
            <a:r>
              <a:rPr lang="ko-KR" altLang="en-US" sz="2400" dirty="0"/>
              <a:t> 학습시킬 더 많은 학술자료</a:t>
            </a:r>
            <a:r>
              <a:rPr lang="en-US" altLang="ko-KR" sz="2400" dirty="0"/>
              <a:t>, </a:t>
            </a:r>
            <a:r>
              <a:rPr lang="ko-KR" altLang="en-US" sz="2400" dirty="0"/>
              <a:t>정보들 조사</a:t>
            </a:r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추가적인 의사소통 데이터 삽입</a:t>
            </a:r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en-US" altLang="ko-KR" sz="2400" dirty="0" err="1"/>
              <a:t>Dialogflow</a:t>
            </a:r>
            <a:r>
              <a:rPr lang="ko-KR" altLang="en-US" sz="2400" dirty="0"/>
              <a:t>의 주기적인 의사소통 테스트를 통한 보완</a:t>
            </a:r>
            <a:endParaRPr lang="en-US" altLang="ko-KR" sz="2400" dirty="0"/>
          </a:p>
          <a:p>
            <a:r>
              <a:rPr lang="en-US" altLang="ko-KR" sz="2400" dirty="0"/>
              <a:t>4. </a:t>
            </a:r>
            <a:r>
              <a:rPr lang="en-US" altLang="ko-KR" sz="2400" dirty="0" err="1"/>
              <a:t>Dialogflow</a:t>
            </a:r>
            <a:r>
              <a:rPr lang="ko-KR" altLang="en-US" sz="2400" dirty="0"/>
              <a:t>에 </a:t>
            </a:r>
            <a:r>
              <a:rPr lang="en-US" altLang="ko-KR" sz="2400" dirty="0" err="1"/>
              <a:t>Json</a:t>
            </a:r>
            <a:r>
              <a:rPr lang="ko-KR" altLang="en-US" sz="2400" dirty="0"/>
              <a:t>을 이용해서 더 많은 기능을 추가</a:t>
            </a:r>
            <a:endParaRPr lang="en-US" altLang="ko-KR" sz="2400" dirty="0"/>
          </a:p>
          <a:p>
            <a:r>
              <a:rPr lang="en-US" altLang="ko-KR" sz="2400" dirty="0"/>
              <a:t>5. </a:t>
            </a:r>
            <a:r>
              <a:rPr lang="ko-KR" altLang="en-US" sz="2400" dirty="0" err="1"/>
              <a:t>금연어플인</a:t>
            </a:r>
            <a:r>
              <a:rPr lang="ko-KR" altLang="en-US" sz="2400" dirty="0"/>
              <a:t> </a:t>
            </a:r>
            <a:r>
              <a:rPr lang="en-US" altLang="ko-KR" sz="2400" dirty="0" err="1"/>
              <a:t>NSchat</a:t>
            </a:r>
            <a:r>
              <a:rPr lang="ko-KR" altLang="en-US" sz="2400" dirty="0"/>
              <a:t>에 필요할 만한 화면과 기능 추가</a:t>
            </a:r>
            <a:endParaRPr lang="en-US" altLang="ko-KR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8160CE-890D-4BED-8B4A-0E59FBAD7A5D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26/29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732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서 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21039"/>
              </p:ext>
            </p:extLst>
          </p:nvPr>
        </p:nvGraphicFramePr>
        <p:xfrm>
          <a:off x="2674237" y="1993588"/>
          <a:ext cx="8046719" cy="323307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Do it!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안드로이드 앱 프로그래밍 지음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출판사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이지스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퍼블리싱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명품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JAVA Programming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황기태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김수호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https://dialogflow.cloud.google.com, Dataflow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문서참조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서적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27/29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68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자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032733"/>
              </p:ext>
            </p:extLst>
          </p:nvPr>
        </p:nvGraphicFramePr>
        <p:xfrm>
          <a:off x="3175464" y="1281274"/>
          <a:ext cx="8046719" cy="49209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대한민국 정책브리핑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(www.korea.kr)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헬스조선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ko-KR" altLang="en-US" sz="1000" dirty="0">
                          <a:hlinkClick r:id="rId3"/>
                        </a:rPr>
                        <a:t>금연 성공 이끄는 정공법 </a:t>
                      </a:r>
                      <a:r>
                        <a:rPr lang="en-US" altLang="ko-KR" sz="1000" dirty="0">
                          <a:hlinkClick r:id="rId3"/>
                        </a:rPr>
                        <a:t>7</a:t>
                      </a:r>
                      <a:r>
                        <a:rPr lang="ko-KR" altLang="en-US" sz="1000" dirty="0">
                          <a:hlinkClick r:id="rId3"/>
                        </a:rPr>
                        <a:t>가지 </a:t>
                      </a:r>
                      <a:r>
                        <a:rPr lang="en-US" altLang="ko-KR" sz="1000" dirty="0">
                          <a:hlinkClick r:id="rId3"/>
                        </a:rPr>
                        <a:t>- </a:t>
                      </a:r>
                      <a:r>
                        <a:rPr lang="ko-KR" altLang="en-US" sz="1000" dirty="0">
                          <a:hlinkClick r:id="rId3"/>
                        </a:rPr>
                        <a:t>당신의 건강가이드 헬스조선 </a:t>
                      </a:r>
                      <a:r>
                        <a:rPr lang="en-US" altLang="ko-KR" sz="1000" dirty="0">
                          <a:hlinkClick r:id="rId3"/>
                        </a:rPr>
                        <a:t>(chosun.com)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삼성서울병원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http://www.samsunghospital.com/home/healthInfo/content/contenView.do?CONT_SRC_ID=30858&amp;CONT_SRC=HOMEPAGE&amp;CONT_ID=7005&amp;CONT_CLS_CD=001027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Smart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guro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보건소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(https://www.guro.go.kr/health/contents.do?key=1376&amp;)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CDC(</a:t>
                      </a:r>
                      <a:r>
                        <a:rPr lang="ko-KR" altLang="en-US" sz="1000" dirty="0">
                          <a:hlinkClick r:id="rId5"/>
                        </a:rPr>
                        <a:t>새해 금연 결심</a:t>
                      </a:r>
                      <a:r>
                        <a:rPr lang="en-US" altLang="ko-KR" sz="1000" dirty="0">
                          <a:hlinkClick r:id="rId5"/>
                        </a:rPr>
                        <a:t>: </a:t>
                      </a:r>
                      <a:r>
                        <a:rPr lang="ko-KR" altLang="en-US" sz="1000" dirty="0">
                          <a:hlinkClick r:id="rId5"/>
                        </a:rPr>
                        <a:t>니코틴 금단 증상 관리 </a:t>
                      </a:r>
                      <a:r>
                        <a:rPr lang="en-US" altLang="ko-KR" sz="1000" dirty="0">
                          <a:hlinkClick r:id="rId5"/>
                        </a:rPr>
                        <a:t>(cdc.gov)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006420"/>
                  </a:ext>
                </a:extLst>
              </a:tr>
              <a:tr h="262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의계신문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MEDW RLD(</a:t>
                      </a:r>
                      <a:r>
                        <a:rPr lang="en-US" altLang="ko-KR" sz="1000" dirty="0">
                          <a:hlinkClick r:id="rId6"/>
                        </a:rPr>
                        <a:t>[</a:t>
                      </a:r>
                      <a:r>
                        <a:rPr lang="ko-KR" altLang="en-US" sz="1000" dirty="0">
                          <a:hlinkClick r:id="rId6"/>
                        </a:rPr>
                        <a:t>칼럼</a:t>
                      </a:r>
                      <a:r>
                        <a:rPr lang="en-US" altLang="ko-KR" sz="1000" dirty="0">
                          <a:hlinkClick r:id="rId6"/>
                        </a:rPr>
                        <a:t>] </a:t>
                      </a:r>
                      <a:r>
                        <a:rPr lang="ko-KR" altLang="en-US" sz="1000" dirty="0">
                          <a:hlinkClick r:id="rId6"/>
                        </a:rPr>
                        <a:t>코로나</a:t>
                      </a:r>
                      <a:r>
                        <a:rPr lang="en-US" altLang="ko-KR" sz="1000" dirty="0">
                          <a:hlinkClick r:id="rId6"/>
                        </a:rPr>
                        <a:t>19 </a:t>
                      </a:r>
                      <a:r>
                        <a:rPr lang="ko-KR" altLang="en-US" sz="1000" dirty="0">
                          <a:hlinkClick r:id="rId6"/>
                        </a:rPr>
                        <a:t>시대</a:t>
                      </a:r>
                      <a:r>
                        <a:rPr lang="en-US" altLang="ko-KR" sz="1000" dirty="0">
                          <a:hlinkClick r:id="rId6"/>
                        </a:rPr>
                        <a:t>, </a:t>
                      </a:r>
                      <a:r>
                        <a:rPr lang="ko-KR" altLang="en-US" sz="1000" dirty="0">
                          <a:hlinkClick r:id="rId6"/>
                        </a:rPr>
                        <a:t>금연 </a:t>
                      </a:r>
                      <a:r>
                        <a:rPr lang="en-US" altLang="ko-KR" sz="1000" dirty="0">
                          <a:hlinkClick r:id="rId6"/>
                        </a:rPr>
                        <a:t>10</a:t>
                      </a:r>
                      <a:r>
                        <a:rPr lang="ko-KR" altLang="en-US" sz="1000" dirty="0">
                          <a:hlinkClick r:id="rId6"/>
                        </a:rPr>
                        <a:t>계명으로 성공하자</a:t>
                      </a:r>
                      <a:r>
                        <a:rPr lang="en-US" altLang="ko-KR" sz="1000" dirty="0">
                          <a:hlinkClick r:id="rId6"/>
                        </a:rPr>
                        <a:t>! &lt; </a:t>
                      </a:r>
                      <a:r>
                        <a:rPr lang="ko-KR" altLang="en-US" sz="1000" dirty="0">
                          <a:hlinkClick r:id="rId6"/>
                        </a:rPr>
                        <a:t>칼럼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오피니언 </a:t>
                      </a:r>
                      <a:r>
                        <a:rPr lang="en-US" altLang="ko-KR" sz="1000" dirty="0">
                          <a:hlinkClick r:id="rId6"/>
                        </a:rPr>
                        <a:t>&lt; </a:t>
                      </a:r>
                      <a:r>
                        <a:rPr lang="ko-KR" altLang="en-US" sz="1000" dirty="0">
                          <a:hlinkClick r:id="rId6"/>
                        </a:rPr>
                        <a:t>기사본문 </a:t>
                      </a:r>
                      <a:r>
                        <a:rPr lang="en-US" altLang="ko-KR" sz="1000" dirty="0">
                          <a:hlinkClick r:id="rId6"/>
                        </a:rPr>
                        <a:t>- </a:t>
                      </a:r>
                      <a:r>
                        <a:rPr lang="ko-KR" altLang="en-US" sz="1000" dirty="0" err="1">
                          <a:hlinkClick r:id="rId6"/>
                        </a:rPr>
                        <a:t>메드월드뉴스</a:t>
                      </a:r>
                      <a:r>
                        <a:rPr lang="ko-KR" altLang="en-US" sz="1000" dirty="0">
                          <a:hlinkClick r:id="rId6"/>
                        </a:rPr>
                        <a:t> </a:t>
                      </a:r>
                      <a:r>
                        <a:rPr lang="en-US" altLang="ko-KR" sz="1000" dirty="0">
                          <a:hlinkClick r:id="rId6"/>
                        </a:rPr>
                        <a:t>(medworld.co.kr)</a:t>
                      </a:r>
                      <a:r>
                        <a:rPr lang="en-US" altLang="ko-KR" sz="1000" dirty="0"/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76021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MSD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메뉴얼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https://www.msdmanuals.com/ko-kr/%ED%99%88/%ED%8A%B9%EB%B3%84-%EC%A3%BC%EC%A0%9C/%ED%9D%A1%EC%97%B0/%EA%B8%88%EC%97%B0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ko-KR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466666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금연두드림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보건소 </a:t>
                      </a:r>
                      <a:r>
                        <a:rPr lang="ko-KR" altLang="en-US" sz="1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금연클리닉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지역별 연락처와 위치제공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https://nosmk.khealth.or.kr/nsk/user/extra/ntcc/262/service/healthServiceSearch/jsp/LayOutPage.do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396173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금연상담전화 서비스 내용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https://www.mohw.go.kr/react/policy/index.jsp?PAR_MENU_ID=06&amp;MENU_ID=06330201&amp;PAGE=1&amp;topTitle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45220"/>
                  </a:ext>
                </a:extLst>
              </a:tr>
              <a:tr h="2550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금연 길라잡이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https://www.nosmokeguide.go.kr/index.do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713009"/>
                  </a:ext>
                </a:extLst>
              </a:tr>
              <a:tr h="390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코메디닷컴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http://kormedi.com/1202682/%EB%8B%B4%EB%B0%B0-%EB%81%8A%EC%9C%BC%EB%A0%A4%EB%A9%B4-%EC%9A%B4%EB%8F%99%EC%9D%84-%ED%95%B4%EB%9D%BC/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412726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의약품 안전나라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https://nedrug.mfds.go.kr/pbp/CCBBX01/getDetail?&amp;gnrlmdcinSeq=52&amp;grpNo=45&amp;countryCode=KR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033639"/>
                  </a:ext>
                </a:extLst>
              </a:tr>
              <a:tr h="3035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TheJoongAng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(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https://www.joongang.co.kr/article/21094918#home)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687191"/>
                  </a:ext>
                </a:extLst>
              </a:tr>
              <a:tr h="2988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EMD(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http://mdon.co.kr/mobile/article.html?no=32373</a:t>
                      </a:r>
                      <a:r>
                        <a:rPr lang="en-US" altLang="ko-KR" sz="10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033570"/>
                  </a:ext>
                </a:extLst>
              </a:tr>
              <a:tr h="383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40809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학습자료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28/29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64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F316-33BA-4DBB-A938-5440C406A38E}"/>
              </a:ext>
            </a:extLst>
          </p:cNvPr>
          <p:cNvSpPr txBox="1"/>
          <p:nvPr/>
        </p:nvSpPr>
        <p:spPr>
          <a:xfrm>
            <a:off x="3869471" y="2797842"/>
            <a:ext cx="5397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 </a:t>
            </a:r>
            <a:endParaRPr lang="ko-KR" alt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EBFE-B02A-4A4E-8433-5E93C9E02C84}"/>
              </a:ext>
            </a:extLst>
          </p:cNvPr>
          <p:cNvSpPr txBox="1"/>
          <p:nvPr/>
        </p:nvSpPr>
        <p:spPr>
          <a:xfrm>
            <a:off x="3064799" y="22745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“</a:t>
            </a:r>
            <a:endParaRPr lang="ko-KR" altLang="en-US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35C28-8464-4F11-8284-DB22D4C8D730}"/>
              </a:ext>
            </a:extLst>
          </p:cNvPr>
          <p:cNvSpPr txBox="1"/>
          <p:nvPr/>
        </p:nvSpPr>
        <p:spPr>
          <a:xfrm>
            <a:off x="8121903" y="34290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90FCD-5D53-4F31-AE49-C0B2DB4DCC54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29/29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80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C2280-E4EF-4D79-873B-00AA0BB91D1A}"/>
              </a:ext>
            </a:extLst>
          </p:cNvPr>
          <p:cNvSpPr txBox="1"/>
          <p:nvPr/>
        </p:nvSpPr>
        <p:spPr>
          <a:xfrm>
            <a:off x="10037606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조규인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D343E-3FDD-4511-A383-FABC76FADF11}"/>
              </a:ext>
            </a:extLst>
          </p:cNvPr>
          <p:cNvSpPr txBox="1"/>
          <p:nvPr/>
        </p:nvSpPr>
        <p:spPr>
          <a:xfrm>
            <a:off x="2826905" y="4045718"/>
            <a:ext cx="8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정윤찬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BE2D-4456-431F-8186-93EEDADD1B36}"/>
              </a:ext>
            </a:extLst>
          </p:cNvPr>
          <p:cNvSpPr txBox="1"/>
          <p:nvPr/>
        </p:nvSpPr>
        <p:spPr>
          <a:xfrm>
            <a:off x="5193176" y="4053204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A5F7E-B807-4C14-878A-0F98C0213D7F}"/>
              </a:ext>
            </a:extLst>
          </p:cNvPr>
          <p:cNvSpPr txBox="1"/>
          <p:nvPr/>
        </p:nvSpPr>
        <p:spPr>
          <a:xfrm>
            <a:off x="7593490" y="4072792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문현준</a:t>
            </a:r>
            <a:endParaRPr lang="en-US" altLang="ko-KR" dirty="0"/>
          </a:p>
        </p:txBody>
      </p:sp>
      <p:pic>
        <p:nvPicPr>
          <p:cNvPr id="4" name="그림 3" descr="사람, 소년, 젊은이(가) 표시된 사진&#10;&#10;자동 생성된 설명">
            <a:extLst>
              <a:ext uri="{FF2B5EF4-FFF2-40B4-BE49-F238E27FC236}">
                <a16:creationId xmlns:a16="http://schemas.microsoft.com/office/drawing/2014/main" id="{40E0F277-4CFE-4062-902D-20E5E6418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14" y="1697651"/>
            <a:ext cx="1515353" cy="20226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F81B30-B3A2-4468-80C6-7C412B92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33" y="1865034"/>
            <a:ext cx="1340370" cy="16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6D8F7-AA53-43BD-AFEB-3D52F0AA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15" y="1538743"/>
            <a:ext cx="1299919" cy="22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3/29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F8DAF-1A01-40AF-9FB3-620FA01CC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980" y="1865034"/>
            <a:ext cx="1555482" cy="1794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E174AF-488C-496F-96B2-68A66EFDADC2}"/>
              </a:ext>
            </a:extLst>
          </p:cNvPr>
          <p:cNvSpPr txBox="1"/>
          <p:nvPr/>
        </p:nvSpPr>
        <p:spPr>
          <a:xfrm>
            <a:off x="2124649" y="4612600"/>
            <a:ext cx="2453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조장 및 </a:t>
            </a:r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9724-7C38-4237-B00B-6DEF740D7EB2}"/>
              </a:ext>
            </a:extLst>
          </p:cNvPr>
          <p:cNvSpPr txBox="1"/>
          <p:nvPr/>
        </p:nvSpPr>
        <p:spPr>
          <a:xfrm>
            <a:off x="9135781" y="5213908"/>
            <a:ext cx="284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</a:p>
          <a:p>
            <a:pPr algn="ctr"/>
            <a:r>
              <a:rPr lang="en-US" altLang="ko-KR" sz="1500" dirty="0"/>
              <a:t>whrbdls1599@gmail.com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2087-C880-4575-9273-F2870F7BE108}"/>
              </a:ext>
            </a:extLst>
          </p:cNvPr>
          <p:cNvSpPr txBox="1"/>
          <p:nvPr/>
        </p:nvSpPr>
        <p:spPr>
          <a:xfrm>
            <a:off x="6829532" y="5213908"/>
            <a:ext cx="2422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pPr algn="ctr"/>
            <a:r>
              <a:rPr lang="en-US" altLang="ko-KR" sz="1500" dirty="0"/>
              <a:t>ansguswns98@gmail.com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1ACFA-41F2-4898-A26B-B061F7994DFC}"/>
              </a:ext>
            </a:extLst>
          </p:cNvPr>
          <p:cNvSpPr txBox="1"/>
          <p:nvPr/>
        </p:nvSpPr>
        <p:spPr>
          <a:xfrm>
            <a:off x="4496597" y="5213908"/>
            <a:ext cx="2119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dirty="0"/>
              <a:t>ualsgur99@gmail.com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AA14D-2580-4186-A39B-0F39BCE54482}"/>
              </a:ext>
            </a:extLst>
          </p:cNvPr>
          <p:cNvSpPr txBox="1"/>
          <p:nvPr/>
        </p:nvSpPr>
        <p:spPr>
          <a:xfrm>
            <a:off x="2156320" y="5247584"/>
            <a:ext cx="2282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/>
              <a:t>Email &amp; GitHub</a:t>
            </a:r>
            <a:endParaRPr lang="en-US" altLang="ko-KR" sz="1500" b="0" i="0" dirty="0">
              <a:effectLst/>
            </a:endParaRPr>
          </a:p>
          <a:p>
            <a:r>
              <a:rPr lang="en-US" altLang="ko-KR" sz="1500" b="0" i="0" dirty="0">
                <a:effectLst/>
              </a:rPr>
              <a:t>dbscks2140@gmail.com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97F1C3-0652-4336-A31E-DF32CF386C29}"/>
              </a:ext>
            </a:extLst>
          </p:cNvPr>
          <p:cNvSpPr txBox="1"/>
          <p:nvPr/>
        </p:nvSpPr>
        <p:spPr>
          <a:xfrm>
            <a:off x="2575980" y="4914039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010-7669-3090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589F9-5F34-4B68-90C6-FAD7FA2D8A5A}"/>
              </a:ext>
            </a:extLst>
          </p:cNvPr>
          <p:cNvSpPr txBox="1"/>
          <p:nvPr/>
        </p:nvSpPr>
        <p:spPr>
          <a:xfrm>
            <a:off x="4706802" y="4602271"/>
            <a:ext cx="19719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Dialogflow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학습 및 </a:t>
            </a:r>
            <a:r>
              <a:rPr lang="en-US" altLang="ko-KR" sz="1050" b="1" dirty="0"/>
              <a:t>DB </a:t>
            </a:r>
            <a:r>
              <a:rPr lang="ko-KR" altLang="en-US" sz="1050" b="1" dirty="0"/>
              <a:t>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DC08F-48D6-4467-BE83-3C7C30BD9201}"/>
              </a:ext>
            </a:extLst>
          </p:cNvPr>
          <p:cNvSpPr txBox="1"/>
          <p:nvPr/>
        </p:nvSpPr>
        <p:spPr>
          <a:xfrm>
            <a:off x="9572149" y="4577114"/>
            <a:ext cx="1971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Android</a:t>
            </a:r>
            <a:r>
              <a:rPr lang="ko-KR" altLang="en-US" sz="1100" b="1" dirty="0"/>
              <a:t>애플리케이션 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7D99E-3F4A-4A13-B448-53FC32628189}"/>
              </a:ext>
            </a:extLst>
          </p:cNvPr>
          <p:cNvSpPr txBox="1"/>
          <p:nvPr/>
        </p:nvSpPr>
        <p:spPr>
          <a:xfrm>
            <a:off x="7124936" y="4577114"/>
            <a:ext cx="2010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/>
              <a:t>Dialogflow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학습 및 </a:t>
            </a:r>
            <a:r>
              <a:rPr lang="en-US" altLang="ko-KR" sz="1100" b="1" dirty="0"/>
              <a:t>DB </a:t>
            </a:r>
            <a:r>
              <a:rPr lang="ko-KR" altLang="en-US" sz="1100" b="1" dirty="0"/>
              <a:t>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FB6603-D7E1-4825-8A91-924F9627663F}"/>
              </a:ext>
            </a:extLst>
          </p:cNvPr>
          <p:cNvSpPr txBox="1"/>
          <p:nvPr/>
        </p:nvSpPr>
        <p:spPr>
          <a:xfrm>
            <a:off x="9803101" y="4896405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010-8732-0764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BB0822-3826-47D4-8B67-660CB8B51216}"/>
              </a:ext>
            </a:extLst>
          </p:cNvPr>
          <p:cNvSpPr txBox="1"/>
          <p:nvPr/>
        </p:nvSpPr>
        <p:spPr>
          <a:xfrm>
            <a:off x="7250948" y="4918955"/>
            <a:ext cx="142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010-3121-8646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78B757-9A9B-4158-AA8A-4B697B4321EB}"/>
              </a:ext>
            </a:extLst>
          </p:cNvPr>
          <p:cNvSpPr txBox="1"/>
          <p:nvPr/>
        </p:nvSpPr>
        <p:spPr>
          <a:xfrm>
            <a:off x="4826657" y="4911062"/>
            <a:ext cx="146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010-4754-2979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40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540579" y="2613537"/>
            <a:ext cx="7204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회의장면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4/29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533D6-CF6F-4426-853D-3943D7CED833}"/>
              </a:ext>
            </a:extLst>
          </p:cNvPr>
          <p:cNvSpPr txBox="1"/>
          <p:nvPr/>
        </p:nvSpPr>
        <p:spPr>
          <a:xfrm>
            <a:off x="4697613" y="1352328"/>
            <a:ext cx="4357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 브레인스토밍 화상 회의 장면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D1CAB-844D-4B01-96F9-9E6A0098C2F8}"/>
              </a:ext>
            </a:extLst>
          </p:cNvPr>
          <p:cNvSpPr txBox="1"/>
          <p:nvPr/>
        </p:nvSpPr>
        <p:spPr>
          <a:xfrm>
            <a:off x="3343752" y="5347007"/>
            <a:ext cx="78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</a:t>
            </a:r>
            <a:r>
              <a:rPr lang="en-US" altLang="ko-KR" dirty="0"/>
              <a:t>, 12</a:t>
            </a:r>
            <a:r>
              <a:rPr lang="ko-KR" altLang="en-US" dirty="0"/>
              <a:t>일</a:t>
            </a:r>
            <a:r>
              <a:rPr lang="en-US" altLang="ko-KR" dirty="0"/>
              <a:t>, 14</a:t>
            </a:r>
            <a:r>
              <a:rPr lang="ko-KR" altLang="en-US" dirty="0"/>
              <a:t>일</a:t>
            </a:r>
            <a:r>
              <a:rPr lang="en-US" altLang="ko-KR" dirty="0"/>
              <a:t>, 16</a:t>
            </a:r>
            <a:r>
              <a:rPr lang="ko-KR" altLang="en-US" dirty="0"/>
              <a:t>일</a:t>
            </a:r>
            <a:r>
              <a:rPr lang="en-US" altLang="ko-KR" dirty="0"/>
              <a:t>, 17</a:t>
            </a:r>
            <a:r>
              <a:rPr lang="ko-KR" altLang="en-US" dirty="0"/>
              <a:t>일에 </a:t>
            </a:r>
            <a:r>
              <a:rPr lang="en-US" altLang="ko-KR" dirty="0"/>
              <a:t>Google Meet</a:t>
            </a:r>
            <a:r>
              <a:rPr lang="ko-KR" altLang="en-US" dirty="0"/>
              <a:t>를 활용하여 회의를 진행</a:t>
            </a:r>
          </a:p>
        </p:txBody>
      </p:sp>
      <p:pic>
        <p:nvPicPr>
          <p:cNvPr id="3" name="그림 2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5000FC89-5F85-418C-A398-A9119CC434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89" y="2176863"/>
            <a:ext cx="5611258" cy="29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8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77236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주간업무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주간 업무 보고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5/29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3FE1E-2C17-49BB-828E-CEF9284ABF6E}"/>
              </a:ext>
            </a:extLst>
          </p:cNvPr>
          <p:cNvSpPr txBox="1"/>
          <p:nvPr/>
        </p:nvSpPr>
        <p:spPr>
          <a:xfrm>
            <a:off x="5521493" y="1293695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Dialogflow</a:t>
            </a:r>
            <a:r>
              <a:rPr lang="ko-KR" altLang="en-US" dirty="0"/>
              <a:t> 학습</a:t>
            </a:r>
            <a:r>
              <a:rPr lang="en-US" altLang="ko-KR" dirty="0"/>
              <a:t>(</a:t>
            </a:r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161F2-AF55-4171-B311-1B7CE23BC8EF}"/>
              </a:ext>
            </a:extLst>
          </p:cNvPr>
          <p:cNvSpPr txBox="1"/>
          <p:nvPr/>
        </p:nvSpPr>
        <p:spPr>
          <a:xfrm>
            <a:off x="2164973" y="5218108"/>
            <a:ext cx="926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지금까지 엑셀파일에 정리해서 저장해 놓은 자료를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에서 </a:t>
            </a:r>
            <a:r>
              <a:rPr lang="en-US" altLang="ko-KR" dirty="0"/>
              <a:t>Python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ko-KR" altLang="en-US" dirty="0"/>
              <a:t>이용하여 읽어낸 후 읽어낸 자료를 </a:t>
            </a:r>
            <a:r>
              <a:rPr lang="en-US" altLang="ko-KR" dirty="0" err="1"/>
              <a:t>Json</a:t>
            </a:r>
            <a:r>
              <a:rPr lang="ko-KR" altLang="en-US" dirty="0"/>
              <a:t>파일로 변환시켜 압축 후 </a:t>
            </a:r>
            <a:r>
              <a:rPr lang="en-US" altLang="ko-KR" dirty="0" err="1"/>
              <a:t>Dialogflow</a:t>
            </a:r>
            <a:r>
              <a:rPr lang="ko-KR" altLang="en-US" dirty="0"/>
              <a:t>에 넣어주면</a:t>
            </a:r>
            <a:endParaRPr lang="en-US" altLang="ko-KR" dirty="0"/>
          </a:p>
          <a:p>
            <a:r>
              <a:rPr lang="ko-KR" altLang="en-US" dirty="0"/>
              <a:t>대용량의 자료도 손쉽게 학습시킬 수 있음</a:t>
            </a:r>
            <a:r>
              <a:rPr lang="en-US" altLang="ko-KR" dirty="0"/>
              <a:t>.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707C1E4E-15C7-4B2E-835E-05ED169E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009" y="1999764"/>
            <a:ext cx="3094530" cy="20272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91577DBA-6338-40E6-8CFF-52067BE47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48" y="1999763"/>
            <a:ext cx="3244034" cy="20272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0F741302-6623-4F11-9AE4-D74083597B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8485" b="64345"/>
          <a:stretch>
            <a:fillRect/>
          </a:stretch>
        </p:blipFill>
        <p:spPr>
          <a:xfrm>
            <a:off x="9593668" y="1999762"/>
            <a:ext cx="2341069" cy="20272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DFA3FB-A74D-4CBE-8465-702CC4F484AE}"/>
              </a:ext>
            </a:extLst>
          </p:cNvPr>
          <p:cNvSpPr txBox="1"/>
          <p:nvPr/>
        </p:nvSpPr>
        <p:spPr>
          <a:xfrm>
            <a:off x="2489008" y="4187248"/>
            <a:ext cx="309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엑셀파일의 내용을 </a:t>
            </a:r>
            <a:r>
              <a:rPr lang="en-US" altLang="ko-KR" sz="1400" dirty="0"/>
              <a:t>Python</a:t>
            </a:r>
            <a:r>
              <a:rPr lang="ko-KR" altLang="en-US" sz="1400" dirty="0"/>
              <a:t>으로 읽어내는 작업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320623-400F-44D9-919B-0B19614F3907}"/>
              </a:ext>
            </a:extLst>
          </p:cNvPr>
          <p:cNvSpPr txBox="1"/>
          <p:nvPr/>
        </p:nvSpPr>
        <p:spPr>
          <a:xfrm>
            <a:off x="5987548" y="4173487"/>
            <a:ext cx="324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Python</a:t>
            </a:r>
            <a:r>
              <a:rPr lang="ko-KR" altLang="en-US" sz="1400" dirty="0"/>
              <a:t>으로 읽어낸 자료를 </a:t>
            </a:r>
            <a:r>
              <a:rPr lang="en-US" altLang="ko-KR" sz="1400" dirty="0" err="1"/>
              <a:t>Json</a:t>
            </a:r>
            <a:r>
              <a:rPr lang="ko-KR" altLang="en-US" sz="1400" dirty="0"/>
              <a:t>파일로 변환해주는 작업</a:t>
            </a:r>
            <a:endParaRPr lang="en-US" altLang="ko-KR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1C8EE9-BA82-4582-827B-26DA92A45D1B}"/>
              </a:ext>
            </a:extLst>
          </p:cNvPr>
          <p:cNvSpPr txBox="1"/>
          <p:nvPr/>
        </p:nvSpPr>
        <p:spPr>
          <a:xfrm>
            <a:off x="9538367" y="4183212"/>
            <a:ext cx="1768367" cy="30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만들어진 </a:t>
            </a:r>
            <a:r>
              <a:rPr lang="en-US" altLang="ko-KR" sz="1400" dirty="0" err="1"/>
              <a:t>Json</a:t>
            </a:r>
            <a:r>
              <a:rPr lang="ko-KR" altLang="en-US" sz="1400" dirty="0"/>
              <a:t>파일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7215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77236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주간업무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주간 업무 보고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Dialogflow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6/29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4688D9-222B-450F-A69B-A57B5CDDEB65}"/>
              </a:ext>
            </a:extLst>
          </p:cNvPr>
          <p:cNvSpPr txBox="1"/>
          <p:nvPr/>
        </p:nvSpPr>
        <p:spPr>
          <a:xfrm>
            <a:off x="2284208" y="5586832"/>
            <a:ext cx="9773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이전 슬라이드에서 사용한 방법을 통해 지금까지 조사한 자료들을 전부 학습시킴</a:t>
            </a:r>
            <a:endParaRPr lang="en-US" altLang="ko-KR" dirty="0"/>
          </a:p>
          <a:p>
            <a:r>
              <a:rPr lang="ko-KR" altLang="en-US" dirty="0"/>
              <a:t>추가하고 보완해야 할 부분이나 자료가 있으면 개발기간동안 계속 테스트하고 수정을 할 예정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기존의 </a:t>
            </a:r>
            <a:r>
              <a:rPr lang="en-US" altLang="ko-KR" dirty="0">
                <a:solidFill>
                  <a:srgbClr val="FF0000"/>
                </a:solidFill>
              </a:rPr>
              <a:t>Intents</a:t>
            </a:r>
            <a:r>
              <a:rPr lang="ko-KR" altLang="en-US" dirty="0">
                <a:solidFill>
                  <a:srgbClr val="FF0000"/>
                </a:solidFill>
              </a:rPr>
              <a:t>에서 추가적인 질문에 대한 답변을 할 수 있도록 구성을 시킴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0E750A04-F365-4087-A5C1-D76C8D1FC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62" y="1049197"/>
            <a:ext cx="2851922" cy="16040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C4E4175-76F4-41D3-9342-19DA05B681A1}"/>
              </a:ext>
            </a:extLst>
          </p:cNvPr>
          <p:cNvSpPr/>
          <p:nvPr/>
        </p:nvSpPr>
        <p:spPr>
          <a:xfrm>
            <a:off x="4941456" y="1739921"/>
            <a:ext cx="480291" cy="339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7197C890-1C48-401A-A7BA-E45AB2F05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5" y="1049197"/>
            <a:ext cx="2851922" cy="16809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059E467B-B1E1-4409-A395-22D1E6193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8148" y="1025600"/>
            <a:ext cx="2461287" cy="17045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3CF9EB9-D897-43E3-8B34-9E171715CAB3}"/>
              </a:ext>
            </a:extLst>
          </p:cNvPr>
          <p:cNvSpPr/>
          <p:nvPr/>
        </p:nvSpPr>
        <p:spPr>
          <a:xfrm>
            <a:off x="8606185" y="1643843"/>
            <a:ext cx="480291" cy="339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14">
            <a:extLst>
              <a:ext uri="{FF2B5EF4-FFF2-40B4-BE49-F238E27FC236}">
                <a16:creationId xmlns:a16="http://schemas.microsoft.com/office/drawing/2014/main" id="{23A04632-4CEE-4BAB-8DF4-629DAA878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047" y="3506704"/>
            <a:ext cx="2562198" cy="15404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42CE659-73A8-4D25-AFA3-3F1C203CF646}"/>
              </a:ext>
            </a:extLst>
          </p:cNvPr>
          <p:cNvSpPr/>
          <p:nvPr/>
        </p:nvSpPr>
        <p:spPr>
          <a:xfrm rot="5400000">
            <a:off x="10557329" y="3209503"/>
            <a:ext cx="275134" cy="241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3E8B6AF7-A3D9-4274-A4CF-E8F4B86208AA}"/>
              </a:ext>
            </a:extLst>
          </p:cNvPr>
          <p:cNvSpPr/>
          <p:nvPr/>
        </p:nvSpPr>
        <p:spPr>
          <a:xfrm rot="10800000">
            <a:off x="8721397" y="4128001"/>
            <a:ext cx="480291" cy="339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E550BF60-2577-44F2-B5D3-C22B4200E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008" y="3511575"/>
            <a:ext cx="2851922" cy="15117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91F469A-C076-40AD-A487-EBEAB6F11746}"/>
              </a:ext>
            </a:extLst>
          </p:cNvPr>
          <p:cNvSpPr txBox="1"/>
          <p:nvPr/>
        </p:nvSpPr>
        <p:spPr>
          <a:xfrm>
            <a:off x="1726917" y="2772367"/>
            <a:ext cx="335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질문을 추가적으로 이어 나가고 싶은 </a:t>
            </a:r>
            <a:r>
              <a:rPr lang="en-US" altLang="ko-KR" sz="1200" dirty="0"/>
              <a:t>Intents</a:t>
            </a:r>
            <a:r>
              <a:rPr lang="ko-KR" altLang="en-US" sz="1200" dirty="0"/>
              <a:t>의 오른쪽에 </a:t>
            </a:r>
            <a:r>
              <a:rPr lang="en-US" altLang="ko-KR" sz="1200" dirty="0"/>
              <a:t>Add follow-up intent</a:t>
            </a:r>
            <a:r>
              <a:rPr lang="ko-KR" altLang="en-US" sz="1200" dirty="0"/>
              <a:t>를 클릭</a:t>
            </a:r>
            <a:endParaRPr lang="en-US" altLang="ko-KR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24E34-2E3A-4507-A41B-1CD798D710AB}"/>
              </a:ext>
            </a:extLst>
          </p:cNvPr>
          <p:cNvSpPr txBox="1"/>
          <p:nvPr/>
        </p:nvSpPr>
        <p:spPr>
          <a:xfrm>
            <a:off x="5588005" y="2799030"/>
            <a:ext cx="268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Add follow-up intent</a:t>
            </a:r>
            <a:r>
              <a:rPr lang="ko-KR" altLang="en-US" sz="1200" dirty="0"/>
              <a:t>를 클릭한 후 </a:t>
            </a:r>
            <a:r>
              <a:rPr lang="en-US" altLang="ko-KR" sz="1200" dirty="0"/>
              <a:t>Custom</a:t>
            </a:r>
            <a:r>
              <a:rPr lang="ko-KR" altLang="en-US" sz="1200" dirty="0"/>
              <a:t>을 클릭</a:t>
            </a:r>
            <a:endParaRPr lang="en-US" altLang="ko-KR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2644DC-4E63-46A5-B9CF-EE6C2CDD8DF6}"/>
              </a:ext>
            </a:extLst>
          </p:cNvPr>
          <p:cNvSpPr txBox="1"/>
          <p:nvPr/>
        </p:nvSpPr>
        <p:spPr>
          <a:xfrm>
            <a:off x="9230118" y="2817386"/>
            <a:ext cx="268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새로운 하위 </a:t>
            </a:r>
            <a:r>
              <a:rPr lang="en-US" altLang="ko-KR" sz="1200" dirty="0"/>
              <a:t>intent</a:t>
            </a:r>
            <a:r>
              <a:rPr lang="ko-KR" altLang="en-US" sz="1200" dirty="0"/>
              <a:t>가 생성되면 그 </a:t>
            </a:r>
            <a:r>
              <a:rPr lang="en-US" altLang="ko-KR" sz="1200" dirty="0"/>
              <a:t>intent</a:t>
            </a:r>
            <a:r>
              <a:rPr lang="ko-KR" altLang="en-US" sz="1200" dirty="0"/>
              <a:t>를 클릭</a:t>
            </a:r>
            <a:endParaRPr lang="en-US" altLang="ko-KR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9784C3-4F61-4946-AF89-2327E62EAD22}"/>
              </a:ext>
            </a:extLst>
          </p:cNvPr>
          <p:cNvSpPr txBox="1"/>
          <p:nvPr/>
        </p:nvSpPr>
        <p:spPr>
          <a:xfrm>
            <a:off x="9246953" y="5050282"/>
            <a:ext cx="268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챗봇의</a:t>
            </a:r>
            <a:r>
              <a:rPr lang="ko-KR" altLang="en-US" sz="1200" dirty="0"/>
              <a:t> 질문에 대한 사용자의 답변을</a:t>
            </a:r>
            <a:endParaRPr lang="en-US" altLang="ko-KR" sz="1200" dirty="0"/>
          </a:p>
          <a:p>
            <a:r>
              <a:rPr lang="ko-KR" altLang="en-US" sz="1200" dirty="0"/>
              <a:t>예측해서 입력</a:t>
            </a:r>
            <a:endParaRPr lang="en-US" altLang="ko-KR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BAF29F-2B57-46AD-AFCE-08282E0854A1}"/>
              </a:ext>
            </a:extLst>
          </p:cNvPr>
          <p:cNvSpPr txBox="1"/>
          <p:nvPr/>
        </p:nvSpPr>
        <p:spPr>
          <a:xfrm>
            <a:off x="5827231" y="5050282"/>
            <a:ext cx="268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사용자의 답변 후에 </a:t>
            </a:r>
            <a:r>
              <a:rPr lang="ko-KR" altLang="en-US" sz="1200" dirty="0" err="1"/>
              <a:t>챗봇이</a:t>
            </a:r>
            <a:r>
              <a:rPr lang="ko-KR" altLang="en-US" sz="1200" dirty="0"/>
              <a:t> 알려줄 내용을 입력</a:t>
            </a:r>
            <a:endParaRPr lang="en-US" altLang="ko-KR" sz="1200" dirty="0"/>
          </a:p>
        </p:txBody>
      </p:sp>
      <p:pic>
        <p:nvPicPr>
          <p:cNvPr id="34" name="Picture 18">
            <a:extLst>
              <a:ext uri="{FF2B5EF4-FFF2-40B4-BE49-F238E27FC236}">
                <a16:creationId xmlns:a16="http://schemas.microsoft.com/office/drawing/2014/main" id="{57E27A43-B296-4568-98F0-5624647BF9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0698" y="3506703"/>
            <a:ext cx="2687733" cy="15165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FC39464-F5EF-4D7F-90C6-28C0FBE6CC81}"/>
              </a:ext>
            </a:extLst>
          </p:cNvPr>
          <p:cNvSpPr txBox="1"/>
          <p:nvPr/>
        </p:nvSpPr>
        <p:spPr>
          <a:xfrm>
            <a:off x="1949931" y="5139356"/>
            <a:ext cx="2687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테스트</a:t>
            </a:r>
            <a:endParaRPr lang="en-US" altLang="ko-KR" sz="1200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91E4FC3-769D-4F4C-BB8A-29CB448DBDB7}"/>
              </a:ext>
            </a:extLst>
          </p:cNvPr>
          <p:cNvSpPr/>
          <p:nvPr/>
        </p:nvSpPr>
        <p:spPr>
          <a:xfrm rot="10800000">
            <a:off x="8726453" y="4116658"/>
            <a:ext cx="480291" cy="339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61DEF5B6-0BE4-493F-9E67-A48184BAD5AD}"/>
              </a:ext>
            </a:extLst>
          </p:cNvPr>
          <p:cNvSpPr/>
          <p:nvPr/>
        </p:nvSpPr>
        <p:spPr>
          <a:xfrm rot="10800000">
            <a:off x="4893963" y="4070356"/>
            <a:ext cx="480291" cy="339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6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77236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주간업무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주간 업무 보고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NSchat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화면과 기능을 제작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7/29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458987" y="3606025"/>
            <a:ext cx="4458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F31A3-680E-437F-A82D-7C206362C692}"/>
              </a:ext>
            </a:extLst>
          </p:cNvPr>
          <p:cNvSpPr txBox="1"/>
          <p:nvPr/>
        </p:nvSpPr>
        <p:spPr>
          <a:xfrm>
            <a:off x="4390480" y="1298109"/>
            <a:ext cx="527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NSchat</a:t>
            </a:r>
            <a:r>
              <a:rPr lang="ko-KR" altLang="en-US" dirty="0"/>
              <a:t>화면과 기능을</a:t>
            </a:r>
            <a:r>
              <a:rPr lang="en-US" altLang="ko-KR" dirty="0"/>
              <a:t>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담당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392E464-939E-4836-93CD-A6C1F829D7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23" y="2648184"/>
            <a:ext cx="3692231" cy="202546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1AA079E-3815-4E37-91D0-C007832B89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23" y="2648184"/>
            <a:ext cx="3526177" cy="20277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533901-99A7-44BD-873C-B58D5B261055}"/>
              </a:ext>
            </a:extLst>
          </p:cNvPr>
          <p:cNvSpPr txBox="1"/>
          <p:nvPr/>
        </p:nvSpPr>
        <p:spPr>
          <a:xfrm>
            <a:off x="3507151" y="4741120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NSchat</a:t>
            </a:r>
            <a:r>
              <a:rPr lang="ko-KR" altLang="en-US" sz="1200" dirty="0"/>
              <a:t>첫 화면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4D19A-F75C-495A-BEDD-FE16943F4DE9}"/>
              </a:ext>
            </a:extLst>
          </p:cNvPr>
          <p:cNvSpPr txBox="1"/>
          <p:nvPr/>
        </p:nvSpPr>
        <p:spPr>
          <a:xfrm>
            <a:off x="8211361" y="4741120"/>
            <a:ext cx="2366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NSchat</a:t>
            </a:r>
            <a:r>
              <a:rPr lang="ko-KR" altLang="en-US" sz="1200" dirty="0"/>
              <a:t>두번째 화면과 기능 제작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42A5A8-110A-41F2-8F58-175D0CCDAADA}"/>
              </a:ext>
            </a:extLst>
          </p:cNvPr>
          <p:cNvSpPr txBox="1"/>
          <p:nvPr/>
        </p:nvSpPr>
        <p:spPr>
          <a:xfrm>
            <a:off x="5663379" y="2120108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중간에 캡처한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A309D5-3A6A-4FCB-9B01-36928803A254}"/>
              </a:ext>
            </a:extLst>
          </p:cNvPr>
          <p:cNvSpPr txBox="1"/>
          <p:nvPr/>
        </p:nvSpPr>
        <p:spPr>
          <a:xfrm>
            <a:off x="4091039" y="5446828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화면과 화면안의 필요한 기능들을 추가하면서 제작 중</a:t>
            </a:r>
          </a:p>
        </p:txBody>
      </p:sp>
    </p:spTree>
    <p:extLst>
      <p:ext uri="{BB962C8B-B14F-4D97-AF65-F5344CB8AC3E}">
        <p14:creationId xmlns:p14="http://schemas.microsoft.com/office/powerpoint/2010/main" val="352074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77236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주간업무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주간 업무 보고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공원위치 데이터수집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8/29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458987" y="3606025"/>
            <a:ext cx="4458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F31A3-680E-437F-A82D-7C206362C692}"/>
              </a:ext>
            </a:extLst>
          </p:cNvPr>
          <p:cNvSpPr txBox="1"/>
          <p:nvPr/>
        </p:nvSpPr>
        <p:spPr>
          <a:xfrm>
            <a:off x="5773872" y="113942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공원위치 데이터수집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648F78-7A84-414C-8961-C544DF1E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86" y="2203341"/>
            <a:ext cx="3381902" cy="2097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C75355-C428-4DA2-BD86-1524B54A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412" y="2203341"/>
            <a:ext cx="3417916" cy="20972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84EABE-C3B3-45DD-B314-E3254078027F}"/>
              </a:ext>
            </a:extLst>
          </p:cNvPr>
          <p:cNvSpPr txBox="1"/>
          <p:nvPr/>
        </p:nvSpPr>
        <p:spPr>
          <a:xfrm>
            <a:off x="3095218" y="4396598"/>
            <a:ext cx="7477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 err="1"/>
              <a:t>공공데이터포털</a:t>
            </a:r>
            <a:r>
              <a:rPr lang="en-US" altLang="ko-KR" sz="1200" dirty="0"/>
              <a:t>(</a:t>
            </a:r>
            <a:r>
              <a:rPr lang="ko-KR" altLang="en-US" sz="1200" b="1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전국도시공원정보표준데이터</a:t>
            </a:r>
            <a:r>
              <a:rPr lang="en-US" altLang="ko-KR" sz="1200" dirty="0"/>
              <a:t>)</a:t>
            </a:r>
            <a:r>
              <a:rPr lang="en-US" altLang="ko-KR" sz="1200" b="0" i="0" u="none" strike="noStrike" dirty="0">
                <a:effectLst/>
                <a:latin typeface="Whitney"/>
              </a:rPr>
              <a:t> https://www.data.go.kr/tcs/dss/selectStdDataDetailView.do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7F8EA-ABA8-4EF2-B38D-D4E93517E51C}"/>
              </a:ext>
            </a:extLst>
          </p:cNvPr>
          <p:cNvSpPr txBox="1"/>
          <p:nvPr/>
        </p:nvSpPr>
        <p:spPr>
          <a:xfrm>
            <a:off x="3582898" y="4714020"/>
            <a:ext cx="7152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금연자가 운동을 하기 좋은 위치를 알려줄 예정</a:t>
            </a:r>
            <a:endParaRPr lang="en-US" altLang="ko-KR" dirty="0"/>
          </a:p>
          <a:p>
            <a:r>
              <a:rPr lang="ko-KR" altLang="en-US" dirty="0"/>
              <a:t>우선은 공원의 위치를 알려줄 수 있도록 공원의</a:t>
            </a:r>
            <a:r>
              <a:rPr lang="en-US" altLang="ko-KR" dirty="0"/>
              <a:t> </a:t>
            </a:r>
            <a:r>
              <a:rPr lang="ko-KR" altLang="en-US" dirty="0"/>
              <a:t>위치 데이터를 얻음</a:t>
            </a:r>
            <a:endParaRPr lang="en-US" altLang="ko-KR" dirty="0"/>
          </a:p>
          <a:p>
            <a:r>
              <a:rPr lang="ko-KR" altLang="en-US" dirty="0"/>
              <a:t>지도 화면을 만들고 나서 활용을 할 예정</a:t>
            </a:r>
          </a:p>
        </p:txBody>
      </p:sp>
    </p:spTree>
    <p:extLst>
      <p:ext uri="{BB962C8B-B14F-4D97-AF65-F5344CB8AC3E}">
        <p14:creationId xmlns:p14="http://schemas.microsoft.com/office/powerpoint/2010/main" val="233900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75624" y="2324635"/>
            <a:ext cx="8294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주간업무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문제점 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주간 업무 보고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9/29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0C64A-1238-4BDB-B537-2F8CB0B0FB78}"/>
              </a:ext>
            </a:extLst>
          </p:cNvPr>
          <p:cNvSpPr txBox="1"/>
          <p:nvPr/>
        </p:nvSpPr>
        <p:spPr>
          <a:xfrm>
            <a:off x="2458987" y="3606025"/>
            <a:ext cx="4458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F31A3-680E-437F-A82D-7C206362C692}"/>
              </a:ext>
            </a:extLst>
          </p:cNvPr>
          <p:cNvSpPr txBox="1"/>
          <p:nvPr/>
        </p:nvSpPr>
        <p:spPr>
          <a:xfrm>
            <a:off x="6752925" y="13129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문제점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955A8-C6C1-458A-A27C-9E479722F7EF}"/>
              </a:ext>
            </a:extLst>
          </p:cNvPr>
          <p:cNvSpPr txBox="1"/>
          <p:nvPr/>
        </p:nvSpPr>
        <p:spPr>
          <a:xfrm>
            <a:off x="3642451" y="3147006"/>
            <a:ext cx="7948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Dialogflow</a:t>
            </a:r>
            <a:r>
              <a:rPr lang="ko-KR" altLang="en-US" dirty="0"/>
              <a:t>를 통한 </a:t>
            </a:r>
            <a:r>
              <a:rPr lang="ko-KR" altLang="en-US" dirty="0" err="1"/>
              <a:t>챗봇의</a:t>
            </a:r>
            <a:r>
              <a:rPr lang="ko-KR" altLang="en-US" dirty="0"/>
              <a:t> 학습이 완전하지 않으면</a:t>
            </a:r>
            <a:r>
              <a:rPr lang="en-US" altLang="ko-KR" dirty="0"/>
              <a:t>(</a:t>
            </a:r>
            <a:r>
              <a:rPr lang="ko-KR" altLang="en-US" dirty="0"/>
              <a:t>질문에 대한 답변이 없거나 답변이 나올 수 있는 키워드가 겹치는 경우</a:t>
            </a:r>
            <a:r>
              <a:rPr lang="en-US" altLang="ko-KR" dirty="0"/>
              <a:t>)</a:t>
            </a:r>
            <a:r>
              <a:rPr lang="ko-KR" altLang="en-US" dirty="0"/>
              <a:t> 사용자가 질문을</a:t>
            </a:r>
            <a:r>
              <a:rPr lang="en-US" altLang="ko-KR" dirty="0"/>
              <a:t> </a:t>
            </a:r>
            <a:r>
              <a:rPr lang="ko-KR" altLang="en-US" dirty="0"/>
              <a:t>하였을 때 엉뚱한 답변이 나오는 경우가 발생</a:t>
            </a:r>
            <a:r>
              <a:rPr lang="en-US" altLang="ko-KR" dirty="0"/>
              <a:t>.-</a:t>
            </a:r>
            <a:r>
              <a:rPr lang="ko-KR" altLang="en-US" dirty="0"/>
              <a:t>주의하면서 학습</a:t>
            </a:r>
          </a:p>
        </p:txBody>
      </p:sp>
    </p:spTree>
    <p:extLst>
      <p:ext uri="{BB962C8B-B14F-4D97-AF65-F5344CB8AC3E}">
        <p14:creationId xmlns:p14="http://schemas.microsoft.com/office/powerpoint/2010/main" val="3322443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5350</TotalTime>
  <Words>1754</Words>
  <Application>Microsoft Office PowerPoint</Application>
  <PresentationFormat>와이드스크린</PresentationFormat>
  <Paragraphs>337</Paragraphs>
  <Slides>29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Apple SD Gothic Neo</vt:lpstr>
      <vt:lpstr>HY견고딕</vt:lpstr>
      <vt:lpstr>Kozuka Mincho Pr6N H</vt:lpstr>
      <vt:lpstr>Whitney</vt:lpstr>
      <vt:lpstr>Malgun Gothic</vt:lpstr>
      <vt:lpstr>Malgun Gothic</vt:lpstr>
      <vt:lpstr>바탕</vt:lpstr>
      <vt:lpstr>한컴 말랑말랑 Bold</vt:lpstr>
      <vt:lpstr>휴먼모음T</vt:lpstr>
      <vt:lpstr>Arial</vt:lpstr>
      <vt:lpstr>Segoe UI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김민혁</cp:lastModifiedBy>
  <cp:revision>413</cp:revision>
  <dcterms:created xsi:type="dcterms:W3CDTF">2018-05-09T06:13:43Z</dcterms:created>
  <dcterms:modified xsi:type="dcterms:W3CDTF">2022-04-17T16:19:56Z</dcterms:modified>
</cp:coreProperties>
</file>